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6"/>
  </p:notesMasterIdLst>
  <p:sldIdLst>
    <p:sldId id="264" r:id="rId2"/>
    <p:sldId id="293" r:id="rId3"/>
    <p:sldId id="294" r:id="rId4"/>
    <p:sldId id="334" r:id="rId5"/>
    <p:sldId id="337" r:id="rId6"/>
    <p:sldId id="335" r:id="rId7"/>
    <p:sldId id="257" r:id="rId8"/>
    <p:sldId id="258" r:id="rId9"/>
    <p:sldId id="295" r:id="rId10"/>
    <p:sldId id="338" r:id="rId11"/>
    <p:sldId id="260" r:id="rId12"/>
    <p:sldId id="267" r:id="rId13"/>
    <p:sldId id="296" r:id="rId14"/>
    <p:sldId id="270" r:id="rId15"/>
    <p:sldId id="262" r:id="rId16"/>
    <p:sldId id="339" r:id="rId17"/>
    <p:sldId id="297" r:id="rId18"/>
    <p:sldId id="273" r:id="rId19"/>
    <p:sldId id="274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5" r:id="rId28"/>
    <p:sldId id="288" r:id="rId29"/>
    <p:sldId id="287" r:id="rId30"/>
    <p:sldId id="286" r:id="rId31"/>
    <p:sldId id="285" r:id="rId32"/>
    <p:sldId id="284" r:id="rId33"/>
    <p:sldId id="283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 Knezevic" initials="MK [2]" lastIdx="2" clrIdx="0">
    <p:extLst>
      <p:ext uri="{19B8F6BF-5375-455C-9EA6-DF929625EA0E}">
        <p15:presenceInfo xmlns="" xmlns:p15="http://schemas.microsoft.com/office/powerpoint/2012/main" userId="S::Mirjana.Knezevic@skgo.org::6463789b-ecc1-4883-a416-af264ccb14d7" providerId="AD"/>
      </p:ext>
    </p:extLst>
  </p:cmAuthor>
  <p:cmAuthor id="2" name="Milena Radomirovic" initials="MR" lastIdx="41" clrIdx="1">
    <p:extLst>
      <p:ext uri="{19B8F6BF-5375-455C-9EA6-DF929625EA0E}">
        <p15:presenceInfo xmlns="" xmlns:p15="http://schemas.microsoft.com/office/powerpoint/2012/main" userId="S::Milena.Radomirovic@skgo.org::57de70e3-22e2-44bb-b6ab-2fc82a5ff1af" providerId="AD"/>
      </p:ext>
    </p:extLst>
  </p:cmAuthor>
  <p:cmAuthor id="3" name="Ivan Milivojevic" initials="IM" lastIdx="2" clrIdx="2">
    <p:extLst>
      <p:ext uri="{19B8F6BF-5375-455C-9EA6-DF929625EA0E}">
        <p15:presenceInfo xmlns="" xmlns:p15="http://schemas.microsoft.com/office/powerpoint/2012/main" userId="S::Ivan.Milivojevic@skgo.org::a2163fa8-579e-451d-8269-186d0d38ed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91" d="100"/>
          <a:sy n="91" d="100"/>
        </p:scale>
        <p:origin x="-12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остварења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остварења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-5.771867884773263E-2"/>
                  <c:y val="2.45898709011202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0.16750001011044652"/>
                  <c:y val="1.7540678556777659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8627891082181752E-2"/>
                  <c:y val="3.44177947869206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48E-2"/>
                  <c:y val="-9.30463554867988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'Приходи и примања'!$C$6:$C$10</c:f>
              <c:strCache>
                <c:ptCount val="5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меморандумске ставке за рефундацију расхода</c:v>
                </c:pt>
              </c:strCache>
            </c:strRef>
          </c:cat>
          <c:val>
            <c:numRef>
              <c:f>'Приходи и примања'!$D$6:$D$10</c:f>
              <c:numCache>
                <c:formatCode>#,##0</c:formatCode>
                <c:ptCount val="5"/>
                <c:pt idx="0">
                  <c:v>313564402</c:v>
                </c:pt>
                <c:pt idx="1">
                  <c:v>414019687</c:v>
                </c:pt>
                <c:pt idx="2">
                  <c:v>94532278</c:v>
                </c:pt>
                <c:pt idx="3">
                  <c:v>696459</c:v>
                </c:pt>
                <c:pt idx="4">
                  <c:v>4862454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'Приходи и примања'!$D$5</c:f>
              <c:strCache>
                <c:ptCount val="1"/>
                <c:pt idx="0">
                  <c:v>извршење</c:v>
                </c:pt>
              </c:strCache>
            </c:strRef>
          </c:tx>
          <c:invertIfNegative val="0"/>
          <c:cat>
            <c:strRef>
              <c:f>'Приходи и примања'!$C$6:$C$10</c:f>
              <c:strCache>
                <c:ptCount val="5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меморандумске ставке за рефундацију расхода</c:v>
                </c:pt>
                <c:pt idx="4">
                  <c:v>примања од продаје нефинансијске имовине</c:v>
                </c:pt>
              </c:strCache>
            </c:strRef>
          </c:cat>
          <c:val>
            <c:numRef>
              <c:f>'Приходи и примања'!$D$6:$D$10</c:f>
              <c:numCache>
                <c:formatCode>#,##0</c:formatCode>
                <c:ptCount val="5"/>
                <c:pt idx="0">
                  <c:v>313564402</c:v>
                </c:pt>
                <c:pt idx="1">
                  <c:v>414019687</c:v>
                </c:pt>
                <c:pt idx="2">
                  <c:v>94532278</c:v>
                </c:pt>
                <c:pt idx="3">
                  <c:v>4862454</c:v>
                </c:pt>
                <c:pt idx="4">
                  <c:v>696459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0E-4A1D-A04D-10B0728D1ACA}"/>
            </c:ext>
          </c:extLst>
        </c:ser>
        <c:ser>
          <c:idx val="1"/>
          <c:order val="1"/>
          <c:tx>
            <c:strRef>
              <c:f>'Приходи и примања'!$E$5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'Приходи и примања'!$C$6:$C$10</c:f>
              <c:strCache>
                <c:ptCount val="5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меморандумске ставке за рефундацију расхода</c:v>
                </c:pt>
                <c:pt idx="4">
                  <c:v>примања од продаје нефинансијске имовине</c:v>
                </c:pt>
              </c:strCache>
            </c:strRef>
          </c:cat>
          <c:val>
            <c:numRef>
              <c:f>'Приходи и примања'!$E$6:$E$10</c:f>
              <c:numCache>
                <c:formatCode>#,##0</c:formatCode>
                <c:ptCount val="5"/>
                <c:pt idx="0">
                  <c:v>323966000</c:v>
                </c:pt>
                <c:pt idx="1">
                  <c:v>577232012</c:v>
                </c:pt>
                <c:pt idx="2">
                  <c:v>90391000</c:v>
                </c:pt>
                <c:pt idx="3">
                  <c:v>19536184</c:v>
                </c:pt>
                <c:pt idx="4">
                  <c:v>800000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0E-4A1D-A04D-10B0728D1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225408"/>
        <c:axId val="85951616"/>
        <c:axId val="0"/>
      </c:bar3DChart>
      <c:catAx>
        <c:axId val="8222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951616"/>
        <c:crosses val="autoZero"/>
        <c:auto val="1"/>
        <c:lblAlgn val="ctr"/>
        <c:lblOffset val="100"/>
        <c:noMultiLvlLbl val="0"/>
      </c:catAx>
      <c:valAx>
        <c:axId val="859516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2225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3.3661926355991613E-2"/>
                  <c:y val="7.152138137073701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9.8381274560849826E-3"/>
                  <c:y val="-8.125599412613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3.0816640986132512E-2"/>
                  <c:y val="-4.39215686274509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1522910855204792E-2"/>
                  <c:y val="4.09134871002860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404410845024128E-2"/>
                  <c:y val="9.676076664050434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1.2326656394453005E-2"/>
                  <c:y val="1.88232823838197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15289319903E-3"/>
                  <c:y val="-3.60229890877788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1.4381146575370358E-2"/>
                  <c:y val="-5.2707800592450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dLbl>
              <c:idx val="8"/>
              <c:layout>
                <c:manualLayout>
                  <c:x val="-1.027221366204417E-2"/>
                  <c:y val="-2.8235294117647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45D-44DB-8DB0-55217AF78A45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'Расходи и издаци'!$C$6:$C$14</c:f>
              <c:strCache>
                <c:ptCount val="8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</c:strCache>
            </c:strRef>
          </c:cat>
          <c:val>
            <c:numRef>
              <c:f>'Расходи и издаци'!$D$6:$D$14</c:f>
              <c:numCache>
                <c:formatCode>#,##0</c:formatCode>
                <c:ptCount val="9"/>
                <c:pt idx="0">
                  <c:v>126070897</c:v>
                </c:pt>
                <c:pt idx="1">
                  <c:v>216282276</c:v>
                </c:pt>
                <c:pt idx="2">
                  <c:v>292740</c:v>
                </c:pt>
                <c:pt idx="3">
                  <c:v>18969185</c:v>
                </c:pt>
                <c:pt idx="4">
                  <c:v>79323623</c:v>
                </c:pt>
                <c:pt idx="5">
                  <c:v>67711390</c:v>
                </c:pt>
                <c:pt idx="6">
                  <c:v>31567818</c:v>
                </c:pt>
                <c:pt idx="7">
                  <c:v>260639840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'Расходи и издаци'!$D$5</c:f>
              <c:strCache>
                <c:ptCount val="1"/>
                <c:pt idx="0">
                  <c:v>извршење</c:v>
                </c:pt>
              </c:strCache>
            </c:strRef>
          </c:tx>
          <c:invertIfNegative val="0"/>
          <c:cat>
            <c:strRef>
              <c:f>'Расходи и издаци'!$C$6:$C$14</c:f>
              <c:strCache>
                <c:ptCount val="8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</c:strCache>
            </c:strRef>
          </c:cat>
          <c:val>
            <c:numRef>
              <c:f>'Расходи и издаци'!$D$6:$D$14</c:f>
              <c:numCache>
                <c:formatCode>#,##0</c:formatCode>
                <c:ptCount val="9"/>
                <c:pt idx="0">
                  <c:v>126070897</c:v>
                </c:pt>
                <c:pt idx="1">
                  <c:v>216282276</c:v>
                </c:pt>
                <c:pt idx="2">
                  <c:v>292740</c:v>
                </c:pt>
                <c:pt idx="3">
                  <c:v>18969185</c:v>
                </c:pt>
                <c:pt idx="4">
                  <c:v>79323623</c:v>
                </c:pt>
                <c:pt idx="5">
                  <c:v>67711390</c:v>
                </c:pt>
                <c:pt idx="6">
                  <c:v>31567818</c:v>
                </c:pt>
                <c:pt idx="7">
                  <c:v>260639840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56-42AC-9972-970785915AC3}"/>
            </c:ext>
          </c:extLst>
        </c:ser>
        <c:ser>
          <c:idx val="1"/>
          <c:order val="1"/>
          <c:tx>
            <c:strRef>
              <c:f>'Расходи и издаци'!$E$5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'Расходи и издаци'!$C$6:$C$14</c:f>
              <c:strCache>
                <c:ptCount val="8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</c:strCache>
            </c:strRef>
          </c:cat>
          <c:val>
            <c:numRef>
              <c:f>'Расходи и издаци'!$E$6:$E$14</c:f>
              <c:numCache>
                <c:formatCode>#,##0</c:formatCode>
                <c:ptCount val="9"/>
                <c:pt idx="0">
                  <c:v>128108504</c:v>
                </c:pt>
                <c:pt idx="1">
                  <c:v>269041291</c:v>
                </c:pt>
                <c:pt idx="2">
                  <c:v>300991</c:v>
                </c:pt>
                <c:pt idx="3">
                  <c:v>23049985</c:v>
                </c:pt>
                <c:pt idx="4">
                  <c:v>84290000</c:v>
                </c:pt>
                <c:pt idx="5">
                  <c:v>72785667</c:v>
                </c:pt>
                <c:pt idx="6">
                  <c:v>33373253</c:v>
                </c:pt>
                <c:pt idx="7">
                  <c:v>424840505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56-42AC-9972-970785915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821056"/>
        <c:axId val="97822592"/>
        <c:axId val="0"/>
      </c:bar3DChart>
      <c:catAx>
        <c:axId val="9782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822592"/>
        <c:crosses val="autoZero"/>
        <c:auto val="1"/>
        <c:lblAlgn val="ctr"/>
        <c:lblOffset val="100"/>
        <c:noMultiLvlLbl val="0"/>
      </c:catAx>
      <c:valAx>
        <c:axId val="978225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7821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0.1866715806999896"/>
                  <c:y val="3.4560910891845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852486500861401"/>
                  <c:y val="1.71170295845527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'Извршење по корисницима '!$B$3:$B$18</c:f>
              <c:strCache>
                <c:ptCount val="8"/>
                <c:pt idx="0">
                  <c:v>Скупштина општине</c:v>
                </c:pt>
                <c:pt idx="1">
                  <c:v>Председник </c:v>
                </c:pt>
                <c:pt idx="2">
                  <c:v>Општинско веће</c:v>
                </c:pt>
                <c:pt idx="3">
                  <c:v>Општинска  управа</c:v>
                </c:pt>
                <c:pt idx="4">
                  <c:v>Општинско правобранилаштво</c:v>
                </c:pt>
                <c:pt idx="5">
                  <c:v>Предшколско образовање</c:v>
                </c:pt>
                <c:pt idx="6">
                  <c:v>Култура</c:v>
                </c:pt>
                <c:pt idx="7">
                  <c:v>Месне заједнице</c:v>
                </c:pt>
              </c:strCache>
            </c:strRef>
          </c:cat>
          <c:val>
            <c:numRef>
              <c:f>'Извршење по корисницима '!$C$3:$C$18</c:f>
              <c:numCache>
                <c:formatCode>#,##0</c:formatCode>
                <c:ptCount val="16"/>
                <c:pt idx="0">
                  <c:v>7965824</c:v>
                </c:pt>
                <c:pt idx="1">
                  <c:v>2366427</c:v>
                </c:pt>
                <c:pt idx="2">
                  <c:v>8013855</c:v>
                </c:pt>
                <c:pt idx="3">
                  <c:v>672240397</c:v>
                </c:pt>
                <c:pt idx="4">
                  <c:v>0</c:v>
                </c:pt>
                <c:pt idx="5">
                  <c:v>79585858</c:v>
                </c:pt>
                <c:pt idx="6">
                  <c:v>14811093</c:v>
                </c:pt>
                <c:pt idx="7">
                  <c:v>15874315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26-42A4-9432-47A15049E1E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5.9991871460070144E-2"/>
                  <c:y val="-7.989467433458591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5.3798353072002515E-2"/>
                  <c:y val="-3.999213257181145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Програми!$D$5:$D$21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 енергије</c:v>
                </c:pt>
              </c:strCache>
            </c:strRef>
          </c:cat>
          <c:val>
            <c:numRef>
              <c:f>Програми!$E$5:$E$21</c:f>
              <c:numCache>
                <c:formatCode>#,##0</c:formatCode>
                <c:ptCount val="17"/>
                <c:pt idx="0">
                  <c:v>0</c:v>
                </c:pt>
                <c:pt idx="1">
                  <c:v>71939036</c:v>
                </c:pt>
                <c:pt idx="2">
                  <c:v>2000000</c:v>
                </c:pt>
                <c:pt idx="3">
                  <c:v>5517545</c:v>
                </c:pt>
                <c:pt idx="4">
                  <c:v>47106066</c:v>
                </c:pt>
                <c:pt idx="5">
                  <c:v>9982149</c:v>
                </c:pt>
                <c:pt idx="6">
                  <c:v>66555590</c:v>
                </c:pt>
                <c:pt idx="7">
                  <c:v>79585858</c:v>
                </c:pt>
                <c:pt idx="8">
                  <c:v>40020876</c:v>
                </c:pt>
                <c:pt idx="9">
                  <c:v>12600000</c:v>
                </c:pt>
                <c:pt idx="10">
                  <c:v>86251390</c:v>
                </c:pt>
                <c:pt idx="11">
                  <c:v>10985655</c:v>
                </c:pt>
                <c:pt idx="12">
                  <c:v>37914097</c:v>
                </c:pt>
                <c:pt idx="13">
                  <c:v>184803673</c:v>
                </c:pt>
                <c:pt idx="14">
                  <c:v>122307395</c:v>
                </c:pt>
                <c:pt idx="15">
                  <c:v>18409254</c:v>
                </c:pt>
                <c:pt idx="16">
                  <c:v>4879185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59-4295-8206-5CBD4E28E3F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града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8ED36F3F-1036-46BF-B161-E2DF12D3DE49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15F89EA-ED00-4FA2-833B-C468A17C77B1}" type="presOf" srcId="{0C844461-76DE-4FEA-A87D-23440AD6FC2E}" destId="{C6144CDB-22C1-4337-9F95-C3A522A707D1}" srcOrd="0" destOrd="0" presId="urn:diagrams.loki3.com/BracketList"/>
    <dgm:cxn modelId="{251C8748-D7D4-4EEA-9063-7D96C4DC6F5C}" type="presOf" srcId="{26EF48C7-6381-4355-B03F-DD441AE957C7}" destId="{EFAACCF6-3A6A-4536-89B0-F0A7C44F6BE1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1F4D2793-BD6E-4E71-BAB4-D6D0DEF19BD8}" type="presOf" srcId="{FE2BA0E8-81AC-463B-B498-EF464F5BCE06}" destId="{9893D59A-7FEC-486D-89C4-D28135F6121C}" srcOrd="0" destOrd="0" presId="urn:diagrams.loki3.com/BracketList"/>
    <dgm:cxn modelId="{281914F4-D8BC-495E-956B-3246AF2EC200}" type="presOf" srcId="{28888755-727E-436B-B2F2-DA7896544A65}" destId="{9312B733-3AEB-49F6-8245-08553BA2949B}" srcOrd="0" destOrd="0" presId="urn:diagrams.loki3.com/BracketList"/>
    <dgm:cxn modelId="{D9B9A5A4-110B-45CC-94E0-BB7998BBACA2}" type="presOf" srcId="{4B4A2A45-FFA7-47F5-A99D-A2DFD7698107}" destId="{9A05939C-6B40-4C32-897A-4A6DC3E71E5B}" srcOrd="0" destOrd="0" presId="urn:diagrams.loki3.com/BracketList"/>
    <dgm:cxn modelId="{DFBD7A21-0954-4B7F-903E-719597804F28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BFB5925-EDE0-45E3-91ED-A6C1C76B091F}" type="presOf" srcId="{EEA47F19-311D-44B3-AAA4-35C98BD4844B}" destId="{EFEB1020-9C17-48DC-BBE0-54FA743F9F7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8120EF99-E00F-4494-BFCA-8749C1115436}" type="presOf" srcId="{E055884F-7426-4921-A0E5-9CA56A76B49A}" destId="{CCB8139E-CA19-491D-9FCD-6BF28923C725}" srcOrd="0" destOrd="0" presId="urn:diagrams.loki3.com/BracketList"/>
    <dgm:cxn modelId="{823A3D95-6E18-4348-AF5D-F5A67ED1D5F5}" type="presOf" srcId="{E1AD8724-28DC-48C5-B75E-B0D1F33E6279}" destId="{939B76D1-BB33-4E50-9ECD-839FB5787B95}" srcOrd="0" destOrd="0" presId="urn:diagrams.loki3.com/BracketList"/>
    <dgm:cxn modelId="{D180D9DF-1134-4034-82CB-2A5DE44386F2}" type="presOf" srcId="{E1B79EE1-1157-4302-AB0B-8FEDC81165FD}" destId="{F40D94EA-52E0-4740-A924-EAF350BDF213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9B8D35F-AF1C-4B87-9F0F-C836A969D035}" type="presOf" srcId="{92FD0664-EE76-4121-BE7B-68FC1EE5F4D7}" destId="{C6BA9D27-2D60-4BA7-98A9-E18E57FDB6CB}" srcOrd="0" destOrd="0" presId="urn:diagrams.loki3.com/BracketList"/>
    <dgm:cxn modelId="{8DF7604E-D30B-4D29-A714-BF4C67282722}" type="presOf" srcId="{D45E583C-4AAD-40D2-9D24-9A0A68141567}" destId="{7BB6658A-32E0-42C7-B82A-240BF45CF27D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7765B4B-3A56-44DA-A61A-BC91C1B2CD92}" type="presParOf" srcId="{EFEB1020-9C17-48DC-BBE0-54FA743F9F75}" destId="{98695426-23ED-40C0-90A1-2BB445DEBC64}" srcOrd="0" destOrd="0" presId="urn:diagrams.loki3.com/BracketList"/>
    <dgm:cxn modelId="{650939A6-4DCE-4ADE-8427-581667267FF1}" type="presParOf" srcId="{98695426-23ED-40C0-90A1-2BB445DEBC64}" destId="{C6144CDB-22C1-4337-9F95-C3A522A707D1}" srcOrd="0" destOrd="0" presId="urn:diagrams.loki3.com/BracketList"/>
    <dgm:cxn modelId="{F1F46CE7-FD58-4A44-AEB3-B7CF9016B3FE}" type="presParOf" srcId="{98695426-23ED-40C0-90A1-2BB445DEBC64}" destId="{02385D1D-92EB-445D-B736-940004751C79}" srcOrd="1" destOrd="0" presId="urn:diagrams.loki3.com/BracketList"/>
    <dgm:cxn modelId="{BA7D6B3B-5D9E-4C81-B55B-17C7FF656DD1}" type="presParOf" srcId="{98695426-23ED-40C0-90A1-2BB445DEBC64}" destId="{99D36636-E395-439F-A79A-29C0BFB6F7E4}" srcOrd="2" destOrd="0" presId="urn:diagrams.loki3.com/BracketList"/>
    <dgm:cxn modelId="{DD0BCBFF-BBEC-4842-8BD0-69E0482A8A5D}" type="presParOf" srcId="{98695426-23ED-40C0-90A1-2BB445DEBC64}" destId="{7BB6658A-32E0-42C7-B82A-240BF45CF27D}" srcOrd="3" destOrd="0" presId="urn:diagrams.loki3.com/BracketList"/>
    <dgm:cxn modelId="{4964A35B-6C40-40AD-B7B1-5D2E89D5DA80}" type="presParOf" srcId="{EFEB1020-9C17-48DC-BBE0-54FA743F9F75}" destId="{5B3CB043-7A92-47E9-A4C4-39EC715F2552}" srcOrd="1" destOrd="0" presId="urn:diagrams.loki3.com/BracketList"/>
    <dgm:cxn modelId="{889255DA-5A06-49AC-A4DE-274F698CE31F}" type="presParOf" srcId="{EFEB1020-9C17-48DC-BBE0-54FA743F9F75}" destId="{D9DF5E9A-39D4-44B7-A326-58B07A05D91E}" srcOrd="2" destOrd="0" presId="urn:diagrams.loki3.com/BracketList"/>
    <dgm:cxn modelId="{66616344-0F81-4C8B-A612-62ABB18E35B2}" type="presParOf" srcId="{D9DF5E9A-39D4-44B7-A326-58B07A05D91E}" destId="{F40D94EA-52E0-4740-A924-EAF350BDF213}" srcOrd="0" destOrd="0" presId="urn:diagrams.loki3.com/BracketList"/>
    <dgm:cxn modelId="{966417CE-B4CC-43EB-BD9C-FAA413F07783}" type="presParOf" srcId="{D9DF5E9A-39D4-44B7-A326-58B07A05D91E}" destId="{0E930D30-96BC-4D43-B65A-EE88C46DBE48}" srcOrd="1" destOrd="0" presId="urn:diagrams.loki3.com/BracketList"/>
    <dgm:cxn modelId="{184456A8-0DCB-410C-8333-1C4A825EB6CF}" type="presParOf" srcId="{D9DF5E9A-39D4-44B7-A326-58B07A05D91E}" destId="{5831BF15-ED1F-4BD5-857B-18B8E573D9AB}" srcOrd="2" destOrd="0" presId="urn:diagrams.loki3.com/BracketList"/>
    <dgm:cxn modelId="{FF00F67A-0B7D-42A4-9138-641F29DDB4E6}" type="presParOf" srcId="{D9DF5E9A-39D4-44B7-A326-58B07A05D91E}" destId="{C6BA9D27-2D60-4BA7-98A9-E18E57FDB6CB}" srcOrd="3" destOrd="0" presId="urn:diagrams.loki3.com/BracketList"/>
    <dgm:cxn modelId="{F02F1A56-B00E-496F-99C9-16B2EBC52F2A}" type="presParOf" srcId="{EFEB1020-9C17-48DC-BBE0-54FA743F9F75}" destId="{5A002753-9FCA-4DC5-B8A6-1F7632BDDE58}" srcOrd="3" destOrd="0" presId="urn:diagrams.loki3.com/BracketList"/>
    <dgm:cxn modelId="{BF142181-0E78-47F3-89D0-CB77D521E800}" type="presParOf" srcId="{EFEB1020-9C17-48DC-BBE0-54FA743F9F75}" destId="{9709DCCB-B8A8-47BC-A303-F9EC41DA889E}" srcOrd="4" destOrd="0" presId="urn:diagrams.loki3.com/BracketList"/>
    <dgm:cxn modelId="{01633639-78E8-48DA-9DC6-A697796EC268}" type="presParOf" srcId="{9709DCCB-B8A8-47BC-A303-F9EC41DA889E}" destId="{CCB8139E-CA19-491D-9FCD-6BF28923C725}" srcOrd="0" destOrd="0" presId="urn:diagrams.loki3.com/BracketList"/>
    <dgm:cxn modelId="{DF0129F7-97D3-4359-A40A-95D1ECFD9965}" type="presParOf" srcId="{9709DCCB-B8A8-47BC-A303-F9EC41DA889E}" destId="{14D1633C-A097-4A5A-8269-B04E98857E56}" srcOrd="1" destOrd="0" presId="urn:diagrams.loki3.com/BracketList"/>
    <dgm:cxn modelId="{93CFFC9F-AE55-44B4-86EC-5A84B1045DD9}" type="presParOf" srcId="{9709DCCB-B8A8-47BC-A303-F9EC41DA889E}" destId="{82B38D6F-2AA7-4339-A71D-28AA55699178}" srcOrd="2" destOrd="0" presId="urn:diagrams.loki3.com/BracketList"/>
    <dgm:cxn modelId="{6D011252-ED7E-4AD6-AD0F-BFA3CBA89E7B}" type="presParOf" srcId="{9709DCCB-B8A8-47BC-A303-F9EC41DA889E}" destId="{FFFD7BD8-195B-4FA4-9414-4F4C582F5570}" srcOrd="3" destOrd="0" presId="urn:diagrams.loki3.com/BracketList"/>
    <dgm:cxn modelId="{5BEA2EA7-A0B5-435C-9DE9-5FEB8B7DDE10}" type="presParOf" srcId="{EFEB1020-9C17-48DC-BBE0-54FA743F9F75}" destId="{D3A122A3-FC4C-4845-B4FF-0E74CF3D50D3}" srcOrd="5" destOrd="0" presId="urn:diagrams.loki3.com/BracketList"/>
    <dgm:cxn modelId="{00BC571F-8C88-440A-8B54-11BB4872DC98}" type="presParOf" srcId="{EFEB1020-9C17-48DC-BBE0-54FA743F9F75}" destId="{CCB5FDA4-BEC8-4CA1-835A-2A3BEEBEC456}" srcOrd="6" destOrd="0" presId="urn:diagrams.loki3.com/BracketList"/>
    <dgm:cxn modelId="{9301E3C0-435D-45C5-82F4-4B23E48CEE94}" type="presParOf" srcId="{CCB5FDA4-BEC8-4CA1-835A-2A3BEEBEC456}" destId="{9312B733-3AEB-49F6-8245-08553BA2949B}" srcOrd="0" destOrd="0" presId="urn:diagrams.loki3.com/BracketList"/>
    <dgm:cxn modelId="{3A51EEA8-A88D-453E-9F39-56E162C27441}" type="presParOf" srcId="{CCB5FDA4-BEC8-4CA1-835A-2A3BEEBEC456}" destId="{435AB433-2559-485A-A03D-C32F36288071}" srcOrd="1" destOrd="0" presId="urn:diagrams.loki3.com/BracketList"/>
    <dgm:cxn modelId="{987E1745-439A-4053-B59B-62C6F2641425}" type="presParOf" srcId="{CCB5FDA4-BEC8-4CA1-835A-2A3BEEBEC456}" destId="{C13B9160-72D5-46E0-A1C0-91E8634DFAE2}" srcOrd="2" destOrd="0" presId="urn:diagrams.loki3.com/BracketList"/>
    <dgm:cxn modelId="{32D17587-4C1E-4A75-A957-7048770D8765}" type="presParOf" srcId="{CCB5FDA4-BEC8-4CA1-835A-2A3BEEBEC456}" destId="{9893D59A-7FEC-486D-89C4-D28135F6121C}" srcOrd="3" destOrd="0" presId="urn:diagrams.loki3.com/BracketList"/>
    <dgm:cxn modelId="{63FBC207-995C-4A06-8C8E-EFECB1D3D019}" type="presParOf" srcId="{EFEB1020-9C17-48DC-BBE0-54FA743F9F75}" destId="{A421D242-ABBF-45EB-97FD-83930430328F}" srcOrd="7" destOrd="0" presId="urn:diagrams.loki3.com/BracketList"/>
    <dgm:cxn modelId="{893595AA-F8BA-4BCE-BB5A-2C6457A713CF}" type="presParOf" srcId="{EFEB1020-9C17-48DC-BBE0-54FA743F9F75}" destId="{F0DED400-B200-4EA2-AB34-CCFF58E07A6E}" srcOrd="8" destOrd="0" presId="urn:diagrams.loki3.com/BracketList"/>
    <dgm:cxn modelId="{490AC940-4812-4E88-A527-688EBE51BCA3}" type="presParOf" srcId="{F0DED400-B200-4EA2-AB34-CCFF58E07A6E}" destId="{EFAACCF6-3A6A-4536-89B0-F0A7C44F6BE1}" srcOrd="0" destOrd="0" presId="urn:diagrams.loki3.com/BracketList"/>
    <dgm:cxn modelId="{5CAB86FB-5842-4306-A275-37A2A9C4BE39}" type="presParOf" srcId="{F0DED400-B200-4EA2-AB34-CCFF58E07A6E}" destId="{6497CA82-45EE-4BD1-AEB4-CC3961FBFB74}" srcOrd="1" destOrd="0" presId="urn:diagrams.loki3.com/BracketList"/>
    <dgm:cxn modelId="{65F48182-66D2-4DD0-8B05-404C6DAE41FE}" type="presParOf" srcId="{F0DED400-B200-4EA2-AB34-CCFF58E07A6E}" destId="{CD7548DD-1E84-4DA7-B1D0-28F3E4EBFF82}" srcOrd="2" destOrd="0" presId="urn:diagrams.loki3.com/BracketList"/>
    <dgm:cxn modelId="{6E0FF432-AEFC-48D9-B985-9561BA0B8055}" type="presParOf" srcId="{F0DED400-B200-4EA2-AB34-CCFF58E07A6E}" destId="{9A05939C-6B40-4C32-897A-4A6DC3E71E5B}" srcOrd="3" destOrd="0" presId="urn:diagrams.loki3.com/BracketList"/>
    <dgm:cxn modelId="{EF62CBB2-2B7B-41BB-8F35-343260135FB5}" type="presParOf" srcId="{EFEB1020-9C17-48DC-BBE0-54FA743F9F75}" destId="{569EA799-9807-4770-B698-79D3EF79120B}" srcOrd="9" destOrd="0" presId="urn:diagrams.loki3.com/BracketList"/>
    <dgm:cxn modelId="{F4ED7469-70B0-48E9-BF3F-5A034A7C37CC}" type="presParOf" srcId="{EFEB1020-9C17-48DC-BBE0-54FA743F9F75}" destId="{2B991069-479A-498A-AF83-5B33CD9F12C6}" srcOrd="10" destOrd="0" presId="urn:diagrams.loki3.com/BracketList"/>
    <dgm:cxn modelId="{C1A76106-A07D-4484-AE1E-15E1C2CE261B}" type="presParOf" srcId="{2B991069-479A-498A-AF83-5B33CD9F12C6}" destId="{939B76D1-BB33-4E50-9ECD-839FB5787B95}" srcOrd="0" destOrd="0" presId="urn:diagrams.loki3.com/BracketList"/>
    <dgm:cxn modelId="{5AF11D11-E81D-4713-80C8-BC9D36FFBD68}" type="presParOf" srcId="{2B991069-479A-498A-AF83-5B33CD9F12C6}" destId="{7845F59F-6101-48DE-ABCC-EC5351843F5B}" srcOrd="1" destOrd="0" presId="urn:diagrams.loki3.com/BracketList"/>
    <dgm:cxn modelId="{9C218860-E317-4ABA-89D1-A824BF633DBA}" type="presParOf" srcId="{2B991069-479A-498A-AF83-5B33CD9F12C6}" destId="{8DC06B04-AA78-4007-96F1-AC66800E204E}" srcOrd="2" destOrd="0" presId="urn:diagrams.loki3.com/BracketList"/>
    <dgm:cxn modelId="{89E6D793-9C9E-4883-9ED8-0E1645F7472D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5C91B-EF79-4BB0-9A34-B42BC43BC03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F7D09EA-D198-4367-BBE2-E9E89FB19D0B}">
      <dgm:prSet phldrT="[Text]"/>
      <dgm:spPr/>
      <dgm:t>
        <a:bodyPr/>
        <a:lstStyle/>
        <a:p>
          <a:r>
            <a:rPr lang="sr-Cyrl-RS" dirty="0"/>
            <a:t>Укупно остварени буџетски приходи и примања </a:t>
          </a:r>
          <a:r>
            <a:rPr lang="sr-Latn-RS" dirty="0" smtClean="0">
              <a:solidFill>
                <a:srgbClr val="FF0000"/>
              </a:solidFill>
            </a:rPr>
            <a:t>827.758.022</a:t>
          </a:r>
          <a:r>
            <a:rPr lang="sr-Cyrl-RS" dirty="0" smtClean="0"/>
            <a:t>динара</a:t>
          </a:r>
          <a:endParaRPr lang="sr-Latn-RS" dirty="0"/>
        </a:p>
      </dgm:t>
    </dgm:pt>
    <dgm:pt modelId="{4BE6F344-8CBC-431D-9083-6F83F47F9612}" type="parTrans" cxnId="{299752E8-6F36-47B8-9731-41582F32125F}">
      <dgm:prSet/>
      <dgm:spPr/>
      <dgm:t>
        <a:bodyPr/>
        <a:lstStyle/>
        <a:p>
          <a:endParaRPr lang="sr-Latn-RS"/>
        </a:p>
      </dgm:t>
    </dgm:pt>
    <dgm:pt modelId="{B408B735-932D-47E2-9813-DC4B25ABB9F2}" type="sibTrans" cxnId="{299752E8-6F36-47B8-9731-41582F32125F}">
      <dgm:prSet/>
      <dgm:spPr/>
      <dgm:t>
        <a:bodyPr/>
        <a:lstStyle/>
        <a:p>
          <a:endParaRPr lang="sr-Latn-RS"/>
        </a:p>
      </dgm:t>
    </dgm:pt>
    <dgm:pt modelId="{75D710BC-0A2E-41BA-9079-C991342DE102}">
      <dgm:prSet phldrT="[Text]"/>
      <dgm:spPr/>
      <dgm:t>
        <a:bodyPr/>
        <a:lstStyle/>
        <a:p>
          <a:r>
            <a:rPr lang="sr-Cyrl-RS" dirty="0"/>
            <a:t>Приходи од пореза </a:t>
          </a:r>
          <a:r>
            <a:rPr lang="sr-Latn-RS" dirty="0" smtClean="0">
              <a:solidFill>
                <a:srgbClr val="FF0000"/>
              </a:solidFill>
            </a:rPr>
            <a:t>313.564.402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 smtClean="0"/>
            <a:t>динара</a:t>
          </a:r>
          <a:endParaRPr lang="sr-Latn-RS" dirty="0"/>
        </a:p>
      </dgm:t>
    </dgm:pt>
    <dgm:pt modelId="{A1EF8517-756C-4035-AED8-DFDACA2765BB}" type="parTrans" cxnId="{B47BE4BD-5859-40B5-A983-70A3BEC23E74}">
      <dgm:prSet/>
      <dgm:spPr/>
      <dgm:t>
        <a:bodyPr/>
        <a:lstStyle/>
        <a:p>
          <a:endParaRPr lang="sr-Latn-RS"/>
        </a:p>
      </dgm:t>
    </dgm:pt>
    <dgm:pt modelId="{D33E1982-4B10-4D9D-9F31-E004FD7FDC97}" type="sibTrans" cxnId="{B47BE4BD-5859-40B5-A983-70A3BEC23E74}">
      <dgm:prSet/>
      <dgm:spPr/>
      <dgm:t>
        <a:bodyPr/>
        <a:lstStyle/>
        <a:p>
          <a:endParaRPr lang="sr-Latn-RS"/>
        </a:p>
      </dgm:t>
    </dgm:pt>
    <dgm:pt modelId="{5BAC4697-C10A-479C-A467-68E8955B6DA2}">
      <dgm:prSet phldrT="[Text]"/>
      <dgm:spPr/>
      <dgm:t>
        <a:bodyPr/>
        <a:lstStyle/>
        <a:p>
          <a:r>
            <a:rPr lang="sr-Cyrl-RS" dirty="0"/>
            <a:t>Дотације и трансфери </a:t>
          </a:r>
          <a:r>
            <a:rPr lang="sr-Latn-RS" dirty="0" smtClean="0">
              <a:solidFill>
                <a:srgbClr val="FF0000"/>
              </a:solidFill>
            </a:rPr>
            <a:t>414.019.687 </a:t>
          </a:r>
          <a:r>
            <a:rPr lang="sr-Cyrl-RS" dirty="0" smtClean="0"/>
            <a:t>динара</a:t>
          </a:r>
          <a:endParaRPr lang="sr-Latn-RS" dirty="0"/>
        </a:p>
      </dgm:t>
    </dgm:pt>
    <dgm:pt modelId="{363200AF-4036-41BE-A7D8-8725390E1446}" type="parTrans" cxnId="{91FA3EBC-8D24-45C3-BB0C-1FD75931D9D9}">
      <dgm:prSet/>
      <dgm:spPr/>
      <dgm:t>
        <a:bodyPr/>
        <a:lstStyle/>
        <a:p>
          <a:endParaRPr lang="sr-Latn-RS"/>
        </a:p>
      </dgm:t>
    </dgm:pt>
    <dgm:pt modelId="{9D8213F2-CF8E-417D-B5EA-E15D8CF820F6}" type="sibTrans" cxnId="{91FA3EBC-8D24-45C3-BB0C-1FD75931D9D9}">
      <dgm:prSet/>
      <dgm:spPr/>
      <dgm:t>
        <a:bodyPr/>
        <a:lstStyle/>
        <a:p>
          <a:endParaRPr lang="sr-Latn-RS"/>
        </a:p>
      </dgm:t>
    </dgm:pt>
    <dgm:pt modelId="{997E45C4-D504-4BFF-B09B-E46031442DD7}">
      <dgm:prSet phldrT="[Text]"/>
      <dgm:spPr/>
      <dgm:t>
        <a:bodyPr/>
        <a:lstStyle/>
        <a:p>
          <a:r>
            <a:rPr lang="sr-Cyrl-RS" dirty="0"/>
            <a:t>Други приходи </a:t>
          </a:r>
          <a:r>
            <a:rPr lang="sr-Latn-RS" dirty="0" smtClean="0">
              <a:solidFill>
                <a:srgbClr val="FF0000"/>
              </a:solidFill>
            </a:rPr>
            <a:t>94.532.278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56C77883-3EB7-483F-9583-6D9320B33748}" type="parTrans" cxnId="{74772029-0183-49F2-8BB6-45E7C810B32F}">
      <dgm:prSet/>
      <dgm:spPr/>
      <dgm:t>
        <a:bodyPr/>
        <a:lstStyle/>
        <a:p>
          <a:endParaRPr lang="sr-Latn-RS"/>
        </a:p>
      </dgm:t>
    </dgm:pt>
    <dgm:pt modelId="{364D25E7-F9D1-4A2D-8A9C-44F6706362EA}" type="sibTrans" cxnId="{74772029-0183-49F2-8BB6-45E7C810B32F}">
      <dgm:prSet/>
      <dgm:spPr/>
      <dgm:t>
        <a:bodyPr/>
        <a:lstStyle/>
        <a:p>
          <a:endParaRPr lang="sr-Latn-RS"/>
        </a:p>
      </dgm:t>
    </dgm:pt>
    <dgm:pt modelId="{A1B2CE3F-5ED6-43A9-8DB8-B8005700C423}">
      <dgm:prSet phldrT="[Text]"/>
      <dgm:spPr/>
      <dgm:t>
        <a:bodyPr/>
        <a:lstStyle/>
        <a:p>
          <a:r>
            <a:rPr lang="sr-Cyrl-RS" dirty="0"/>
            <a:t>Примања од продаје нефинансијеске имовине </a:t>
          </a:r>
          <a:r>
            <a:rPr lang="sr-Latn-RS" dirty="0" smtClean="0">
              <a:solidFill>
                <a:srgbClr val="FF0000"/>
              </a:solidFill>
            </a:rPr>
            <a:t>696.459 </a:t>
          </a:r>
          <a:r>
            <a:rPr lang="sr-Cyrl-RS" dirty="0" smtClean="0"/>
            <a:t>динара</a:t>
          </a:r>
          <a:endParaRPr lang="sr-Latn-RS" dirty="0"/>
        </a:p>
      </dgm:t>
    </dgm:pt>
    <dgm:pt modelId="{4A4C92A6-D92C-474B-91DC-A76590C668FC}" type="parTrans" cxnId="{EC699C48-3FEA-4BE1-B6D6-55CA3C1CBC8E}">
      <dgm:prSet/>
      <dgm:spPr/>
      <dgm:t>
        <a:bodyPr/>
        <a:lstStyle/>
        <a:p>
          <a:endParaRPr lang="sr-Latn-RS"/>
        </a:p>
      </dgm:t>
    </dgm:pt>
    <dgm:pt modelId="{F9182901-88ED-4E31-9599-5940724B934D}" type="sibTrans" cxnId="{EC699C48-3FEA-4BE1-B6D6-55CA3C1CBC8E}">
      <dgm:prSet/>
      <dgm:spPr/>
      <dgm:t>
        <a:bodyPr/>
        <a:lstStyle/>
        <a:p>
          <a:endParaRPr lang="sr-Latn-RS"/>
        </a:p>
      </dgm:t>
    </dgm:pt>
    <dgm:pt modelId="{A64C42B9-2B58-4546-8C43-6AAF997FEBAC}">
      <dgm:prSet phldrT="[Text]"/>
      <dgm:spPr/>
      <dgm:t>
        <a:bodyPr/>
        <a:lstStyle/>
        <a:p>
          <a:endParaRPr lang="sr-Latn-RS" dirty="0"/>
        </a:p>
      </dgm:t>
    </dgm:pt>
    <dgm:pt modelId="{8E108F2E-3631-4B96-B416-C0D6E4B1DE4A}" type="parTrans" cxnId="{C5B08E42-2E34-4223-B4D0-ED62D074A621}">
      <dgm:prSet/>
      <dgm:spPr/>
      <dgm:t>
        <a:bodyPr/>
        <a:lstStyle/>
        <a:p>
          <a:endParaRPr lang="sr-Latn-RS"/>
        </a:p>
      </dgm:t>
    </dgm:pt>
    <dgm:pt modelId="{D1329AF5-4ACF-4D5F-8975-B67D74AA4B01}" type="sibTrans" cxnId="{C5B08E42-2E34-4223-B4D0-ED62D074A621}">
      <dgm:prSet/>
      <dgm:spPr/>
      <dgm:t>
        <a:bodyPr/>
        <a:lstStyle/>
        <a:p>
          <a:endParaRPr lang="sr-Latn-RS"/>
        </a:p>
      </dgm:t>
    </dgm:pt>
    <dgm:pt modelId="{2D359BA7-B316-4110-AD35-663A8507AC3A}">
      <dgm:prSet phldrT="[Text]"/>
      <dgm:spPr/>
      <dgm:t>
        <a:bodyPr/>
        <a:lstStyle/>
        <a:p>
          <a:r>
            <a:rPr lang="sr-Cyrl-RS" dirty="0" smtClean="0"/>
            <a:t>Меморандумске ставке за рефундацију расхода </a:t>
          </a:r>
          <a:r>
            <a:rPr lang="sr-Cyrl-RS" dirty="0" smtClean="0">
              <a:solidFill>
                <a:srgbClr val="FF0000"/>
              </a:solidFill>
            </a:rPr>
            <a:t>4.862.454  </a:t>
          </a:r>
          <a:r>
            <a:rPr lang="sr-Cyrl-RS" dirty="0" smtClean="0">
              <a:solidFill>
                <a:schemeClr val="tx1"/>
              </a:solidFill>
            </a:rPr>
            <a:t>динара</a:t>
          </a:r>
          <a:endParaRPr lang="sr-Latn-RS" dirty="0">
            <a:solidFill>
              <a:schemeClr val="tx1"/>
            </a:solidFill>
          </a:endParaRPr>
        </a:p>
      </dgm:t>
    </dgm:pt>
    <dgm:pt modelId="{76F58352-C606-4918-AB34-3FDB6FBBC4EB}" type="parTrans" cxnId="{597A2943-4ADA-414E-892E-6F2C094D35D0}">
      <dgm:prSet/>
      <dgm:spPr/>
      <dgm:t>
        <a:bodyPr/>
        <a:lstStyle/>
        <a:p>
          <a:endParaRPr lang="sr-Latn-RS"/>
        </a:p>
      </dgm:t>
    </dgm:pt>
    <dgm:pt modelId="{22BD9367-5C1C-4BB8-ABB3-DF2981CBA773}" type="sibTrans" cxnId="{597A2943-4ADA-414E-892E-6F2C094D35D0}">
      <dgm:prSet/>
      <dgm:spPr/>
      <dgm:t>
        <a:bodyPr/>
        <a:lstStyle/>
        <a:p>
          <a:endParaRPr lang="sr-Latn-RS"/>
        </a:p>
      </dgm:t>
    </dgm:pt>
    <dgm:pt modelId="{71FC123C-D5F4-4BDB-8ACC-4371CF3E51AD}" type="pres">
      <dgm:prSet presAssocID="{E275C91B-EF79-4BB0-9A34-B42BC43BC0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B5735-0E39-4B45-B5D6-888866646622}" type="pres">
      <dgm:prSet presAssocID="{E275C91B-EF79-4BB0-9A34-B42BC43BC036}" presName="radial" presStyleCnt="0">
        <dgm:presLayoutVars>
          <dgm:animLvl val="ctr"/>
        </dgm:presLayoutVars>
      </dgm:prSet>
      <dgm:spPr/>
    </dgm:pt>
    <dgm:pt modelId="{6240F709-AB07-42B9-B8EB-1B2E8746EE72}" type="pres">
      <dgm:prSet presAssocID="{0F7D09EA-D198-4367-BBE2-E9E89FB19D0B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1E48DC28-EBDC-4BE0-9094-D51E4D1A8576}" type="pres">
      <dgm:prSet presAssocID="{75D710BC-0A2E-41BA-9079-C991342DE102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9CB60-213E-431F-B611-84321B4647B1}" type="pres">
      <dgm:prSet presAssocID="{5BAC4697-C10A-479C-A467-68E8955B6DA2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6D5E-9AFF-4693-AE03-CDC062CA5968}" type="pres">
      <dgm:prSet presAssocID="{997E45C4-D504-4BFF-B09B-E46031442DD7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8596-3A8B-4B87-841E-D772DEAFF40C}" type="pres">
      <dgm:prSet presAssocID="{A1B2CE3F-5ED6-43A9-8DB8-B8005700C423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0EA82-BE25-4AF0-9EE9-634FD4F5A960}" type="pres">
      <dgm:prSet presAssocID="{2D359BA7-B316-4110-AD35-663A8507AC3A}" presName="node" presStyleLbl="vennNode1" presStyleIdx="5" presStyleCnt="6" custRadScaleRad="98459" custRadScaleInc="20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DF30F36-4996-4378-AF11-66DD391F3194}" type="presOf" srcId="{0F7D09EA-D198-4367-BBE2-E9E89FB19D0B}" destId="{6240F709-AB07-42B9-B8EB-1B2E8746EE72}" srcOrd="0" destOrd="0" presId="urn:microsoft.com/office/officeart/2005/8/layout/radial3"/>
    <dgm:cxn modelId="{8CEAD3D1-8349-4BAD-BA4B-011A5ED9BD45}" type="presOf" srcId="{E275C91B-EF79-4BB0-9A34-B42BC43BC036}" destId="{71FC123C-D5F4-4BDB-8ACC-4371CF3E51AD}" srcOrd="0" destOrd="0" presId="urn:microsoft.com/office/officeart/2005/8/layout/radial3"/>
    <dgm:cxn modelId="{C46B0CC6-D726-4AEE-B04C-B32780A6E226}" type="presOf" srcId="{2D359BA7-B316-4110-AD35-663A8507AC3A}" destId="{E440EA82-BE25-4AF0-9EE9-634FD4F5A960}" srcOrd="0" destOrd="0" presId="urn:microsoft.com/office/officeart/2005/8/layout/radial3"/>
    <dgm:cxn modelId="{5622F9BE-B9B1-424B-AED7-DE53710D4493}" type="presOf" srcId="{5BAC4697-C10A-479C-A467-68E8955B6DA2}" destId="{EB89CB60-213E-431F-B611-84321B4647B1}" srcOrd="0" destOrd="0" presId="urn:microsoft.com/office/officeart/2005/8/layout/radial3"/>
    <dgm:cxn modelId="{299752E8-6F36-47B8-9731-41582F32125F}" srcId="{E275C91B-EF79-4BB0-9A34-B42BC43BC036}" destId="{0F7D09EA-D198-4367-BBE2-E9E89FB19D0B}" srcOrd="0" destOrd="0" parTransId="{4BE6F344-8CBC-431D-9083-6F83F47F9612}" sibTransId="{B408B735-932D-47E2-9813-DC4B25ABB9F2}"/>
    <dgm:cxn modelId="{91FA3EBC-8D24-45C3-BB0C-1FD75931D9D9}" srcId="{0F7D09EA-D198-4367-BBE2-E9E89FB19D0B}" destId="{5BAC4697-C10A-479C-A467-68E8955B6DA2}" srcOrd="1" destOrd="0" parTransId="{363200AF-4036-41BE-A7D8-8725390E1446}" sibTransId="{9D8213F2-CF8E-417D-B5EA-E15D8CF820F6}"/>
    <dgm:cxn modelId="{43E348C7-2EFC-44D2-8E09-073E590CE047}" type="presOf" srcId="{997E45C4-D504-4BFF-B09B-E46031442DD7}" destId="{5E756D5E-9AFF-4693-AE03-CDC062CA5968}" srcOrd="0" destOrd="0" presId="urn:microsoft.com/office/officeart/2005/8/layout/radial3"/>
    <dgm:cxn modelId="{C5B08E42-2E34-4223-B4D0-ED62D074A621}" srcId="{E275C91B-EF79-4BB0-9A34-B42BC43BC036}" destId="{A64C42B9-2B58-4546-8C43-6AAF997FEBAC}" srcOrd="1" destOrd="0" parTransId="{8E108F2E-3631-4B96-B416-C0D6E4B1DE4A}" sibTransId="{D1329AF5-4ACF-4D5F-8975-B67D74AA4B01}"/>
    <dgm:cxn modelId="{B47BE4BD-5859-40B5-A983-70A3BEC23E74}" srcId="{0F7D09EA-D198-4367-BBE2-E9E89FB19D0B}" destId="{75D710BC-0A2E-41BA-9079-C991342DE102}" srcOrd="0" destOrd="0" parTransId="{A1EF8517-756C-4035-AED8-DFDACA2765BB}" sibTransId="{D33E1982-4B10-4D9D-9F31-E004FD7FDC97}"/>
    <dgm:cxn modelId="{A39DD0D9-EC6D-4656-8305-7A9587587AA1}" type="presOf" srcId="{75D710BC-0A2E-41BA-9079-C991342DE102}" destId="{1E48DC28-EBDC-4BE0-9094-D51E4D1A8576}" srcOrd="0" destOrd="0" presId="urn:microsoft.com/office/officeart/2005/8/layout/radial3"/>
    <dgm:cxn modelId="{48784A77-CAD8-4E0D-8F0A-18876071C06D}" type="presOf" srcId="{A1B2CE3F-5ED6-43A9-8DB8-B8005700C423}" destId="{6E2D8596-3A8B-4B87-841E-D772DEAFF40C}" srcOrd="0" destOrd="0" presId="urn:microsoft.com/office/officeart/2005/8/layout/radial3"/>
    <dgm:cxn modelId="{74772029-0183-49F2-8BB6-45E7C810B32F}" srcId="{0F7D09EA-D198-4367-BBE2-E9E89FB19D0B}" destId="{997E45C4-D504-4BFF-B09B-E46031442DD7}" srcOrd="2" destOrd="0" parTransId="{56C77883-3EB7-483F-9583-6D9320B33748}" sibTransId="{364D25E7-F9D1-4A2D-8A9C-44F6706362EA}"/>
    <dgm:cxn modelId="{597A2943-4ADA-414E-892E-6F2C094D35D0}" srcId="{0F7D09EA-D198-4367-BBE2-E9E89FB19D0B}" destId="{2D359BA7-B316-4110-AD35-663A8507AC3A}" srcOrd="4" destOrd="0" parTransId="{76F58352-C606-4918-AB34-3FDB6FBBC4EB}" sibTransId="{22BD9367-5C1C-4BB8-ABB3-DF2981CBA773}"/>
    <dgm:cxn modelId="{EC699C48-3FEA-4BE1-B6D6-55CA3C1CBC8E}" srcId="{0F7D09EA-D198-4367-BBE2-E9E89FB19D0B}" destId="{A1B2CE3F-5ED6-43A9-8DB8-B8005700C423}" srcOrd="3" destOrd="0" parTransId="{4A4C92A6-D92C-474B-91DC-A76590C668FC}" sibTransId="{F9182901-88ED-4E31-9599-5940724B934D}"/>
    <dgm:cxn modelId="{6F72265F-3C9E-408F-9ABA-4A14F7E02915}" type="presParOf" srcId="{71FC123C-D5F4-4BDB-8ACC-4371CF3E51AD}" destId="{29FB5735-0E39-4B45-B5D6-888866646622}" srcOrd="0" destOrd="0" presId="urn:microsoft.com/office/officeart/2005/8/layout/radial3"/>
    <dgm:cxn modelId="{853C835F-E9C3-4EF2-8B83-C67F5C1898C1}" type="presParOf" srcId="{29FB5735-0E39-4B45-B5D6-888866646622}" destId="{6240F709-AB07-42B9-B8EB-1B2E8746EE72}" srcOrd="0" destOrd="0" presId="urn:microsoft.com/office/officeart/2005/8/layout/radial3"/>
    <dgm:cxn modelId="{00E36334-7CE1-440E-B606-438536B5D17B}" type="presParOf" srcId="{29FB5735-0E39-4B45-B5D6-888866646622}" destId="{1E48DC28-EBDC-4BE0-9094-D51E4D1A8576}" srcOrd="1" destOrd="0" presId="urn:microsoft.com/office/officeart/2005/8/layout/radial3"/>
    <dgm:cxn modelId="{D66AF488-82A3-4479-B426-C6518DFA686E}" type="presParOf" srcId="{29FB5735-0E39-4B45-B5D6-888866646622}" destId="{EB89CB60-213E-431F-B611-84321B4647B1}" srcOrd="2" destOrd="0" presId="urn:microsoft.com/office/officeart/2005/8/layout/radial3"/>
    <dgm:cxn modelId="{718A1636-F86D-4873-98DC-DF0274B4AC78}" type="presParOf" srcId="{29FB5735-0E39-4B45-B5D6-888866646622}" destId="{5E756D5E-9AFF-4693-AE03-CDC062CA5968}" srcOrd="3" destOrd="0" presId="urn:microsoft.com/office/officeart/2005/8/layout/radial3"/>
    <dgm:cxn modelId="{4483379F-6C39-4E96-ADE9-7D70A0B1CEE6}" type="presParOf" srcId="{29FB5735-0E39-4B45-B5D6-888866646622}" destId="{6E2D8596-3A8B-4B87-841E-D772DEAFF40C}" srcOrd="4" destOrd="0" presId="urn:microsoft.com/office/officeart/2005/8/layout/radial3"/>
    <dgm:cxn modelId="{4B8655D0-A5E1-4160-B1E0-21369003CAD6}" type="presParOf" srcId="{29FB5735-0E39-4B45-B5D6-888866646622}" destId="{E440EA82-BE25-4AF0-9EE9-634FD4F5A960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D5AEC324-71D0-499D-9882-7A058A26ACFC}" type="presOf" srcId="{EEA47F19-311D-44B3-AAA4-35C98BD4844B}" destId="{EFEB1020-9C17-48DC-BBE0-54FA743F9F75}" srcOrd="0" destOrd="0" presId="urn:diagrams.loki3.com/BracketList"/>
    <dgm:cxn modelId="{313379AD-AC69-41BE-81C0-E426F5535F2B}" type="presOf" srcId="{0C844461-76DE-4FEA-A87D-23440AD6FC2E}" destId="{C6144CDB-22C1-4337-9F95-C3A522A707D1}" srcOrd="0" destOrd="0" presId="urn:diagrams.loki3.com/BracketList"/>
    <dgm:cxn modelId="{8F0C8870-4490-4569-A4CA-61BBC8186C6B}" type="presOf" srcId="{423C6F79-8640-4D5E-8F7E-2B463BCF528C}" destId="{E8E0050D-5592-4FFB-BC24-07DF887B3DF2}" srcOrd="0" destOrd="0" presId="urn:diagrams.loki3.com/BracketList"/>
    <dgm:cxn modelId="{50681314-CFD2-4372-8B24-5F430D19C316}" type="presOf" srcId="{1BF4645B-0E25-4982-8755-C468FC62C39C}" destId="{320B77C6-F8A0-4CEB-8B55-79E4A1BAF9E9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52BA2749-1066-4551-AA14-525997651BE1}" type="presOf" srcId="{E1AD8724-28DC-48C5-B75E-B0D1F33E6279}" destId="{939B76D1-BB33-4E50-9ECD-839FB5787B95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CCFBB810-AFAB-4DB1-8996-5AD490C73DA3}" type="presOf" srcId="{4B4A2A45-FFA7-47F5-A99D-A2DFD7698107}" destId="{9A05939C-6B40-4C32-897A-4A6DC3E71E5B}" srcOrd="0" destOrd="0" presId="urn:diagrams.loki3.com/BracketList"/>
    <dgm:cxn modelId="{3653762B-242F-4298-AD2B-D9A198FF9544}" type="presOf" srcId="{28888755-727E-436B-B2F2-DA7896544A65}" destId="{9312B733-3AEB-49F6-8245-08553BA2949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2CF8B621-5F58-4114-A612-584D9D001A4A}" type="presOf" srcId="{FE2BA0E8-81AC-463B-B498-EF464F5BCE06}" destId="{9893D59A-7FEC-486D-89C4-D28135F6121C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689D0F99-1140-4B2E-AF41-DF04B9B6D61F}" type="presOf" srcId="{A22D28D0-C0EE-4FAC-9411-A8A4995FB17B}" destId="{B43D6F8D-5103-4DCA-8971-053A6B7A987B}" srcOrd="0" destOrd="0" presId="urn:diagrams.loki3.com/BracketList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2568B405-1D2C-4B40-BEE2-41191AD1EACB}" type="presOf" srcId="{E055884F-7426-4921-A0E5-9CA56A76B49A}" destId="{CCB8139E-CA19-491D-9FCD-6BF28923C725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DB15ABE7-22C4-4D3B-855D-86F6BD903CA0}" type="presOf" srcId="{92FD0664-EE76-4121-BE7B-68FC1EE5F4D7}" destId="{C6BA9D27-2D60-4BA7-98A9-E18E57FDB6CB}" srcOrd="0" destOrd="0" presId="urn:diagrams.loki3.com/BracketList"/>
    <dgm:cxn modelId="{B8706C1C-B3E3-4610-A2A1-B6F1642713D0}" type="presOf" srcId="{26EF48C7-6381-4355-B03F-DD441AE957C7}" destId="{EFAACCF6-3A6A-4536-89B0-F0A7C44F6BE1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8B6796BF-3C44-47DC-A414-503D6419F4CA}" type="presOf" srcId="{97F877CB-9B8D-43D2-81EC-7EBF25320968}" destId="{260E7D26-6540-4407-AA35-D081FC05F135}" srcOrd="0" destOrd="0" presId="urn:diagrams.loki3.com/BracketList"/>
    <dgm:cxn modelId="{AFDAAD73-3740-4EC6-80EE-B5094A0EAE6F}" type="presOf" srcId="{D45E583C-4AAD-40D2-9D24-9A0A68141567}" destId="{7BB6658A-32E0-42C7-B82A-240BF45CF27D}" srcOrd="0" destOrd="0" presId="urn:diagrams.loki3.com/BracketList"/>
    <dgm:cxn modelId="{A78343F2-2219-48FD-850D-30A238AABC25}" type="presOf" srcId="{E1B79EE1-1157-4302-AB0B-8FEDC81165FD}" destId="{F40D94EA-52E0-4740-A924-EAF350BDF213}" srcOrd="0" destOrd="0" presId="urn:diagrams.loki3.com/BracketList"/>
    <dgm:cxn modelId="{261723FE-394C-4319-8ED4-03DF6DF173E3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B460FE42-375E-4531-831F-A97C0E22E9EA}" type="presOf" srcId="{6B14159D-5902-471E-9F91-CEA86CA18597}" destId="{FFFD7BD8-195B-4FA4-9414-4F4C582F5570}" srcOrd="0" destOrd="0" presId="urn:diagrams.loki3.com/BracketList"/>
    <dgm:cxn modelId="{1D6FA247-190D-46D0-85FD-5D52E71C9732}" type="presParOf" srcId="{EFEB1020-9C17-48DC-BBE0-54FA743F9F75}" destId="{98695426-23ED-40C0-90A1-2BB445DEBC64}" srcOrd="0" destOrd="0" presId="urn:diagrams.loki3.com/BracketList"/>
    <dgm:cxn modelId="{9ECD4682-48A4-494F-AAA1-B259136994C2}" type="presParOf" srcId="{98695426-23ED-40C0-90A1-2BB445DEBC64}" destId="{C6144CDB-22C1-4337-9F95-C3A522A707D1}" srcOrd="0" destOrd="0" presId="urn:diagrams.loki3.com/BracketList"/>
    <dgm:cxn modelId="{98771A5B-E195-4915-90ED-92708E521C87}" type="presParOf" srcId="{98695426-23ED-40C0-90A1-2BB445DEBC64}" destId="{02385D1D-92EB-445D-B736-940004751C79}" srcOrd="1" destOrd="0" presId="urn:diagrams.loki3.com/BracketList"/>
    <dgm:cxn modelId="{324DB9ED-8139-43E8-80F2-146F6DDC98EC}" type="presParOf" srcId="{98695426-23ED-40C0-90A1-2BB445DEBC64}" destId="{99D36636-E395-439F-A79A-29C0BFB6F7E4}" srcOrd="2" destOrd="0" presId="urn:diagrams.loki3.com/BracketList"/>
    <dgm:cxn modelId="{B69AB137-4078-4E3F-A0AA-3253888DEA46}" type="presParOf" srcId="{98695426-23ED-40C0-90A1-2BB445DEBC64}" destId="{7BB6658A-32E0-42C7-B82A-240BF45CF27D}" srcOrd="3" destOrd="0" presId="urn:diagrams.loki3.com/BracketList"/>
    <dgm:cxn modelId="{088ADC0E-C8B8-4F12-B9F8-C3E4BC16F337}" type="presParOf" srcId="{EFEB1020-9C17-48DC-BBE0-54FA743F9F75}" destId="{5B3CB043-7A92-47E9-A4C4-39EC715F2552}" srcOrd="1" destOrd="0" presId="urn:diagrams.loki3.com/BracketList"/>
    <dgm:cxn modelId="{C008DA06-E676-4438-B415-BFD1B1E61235}" type="presParOf" srcId="{EFEB1020-9C17-48DC-BBE0-54FA743F9F75}" destId="{D9DF5E9A-39D4-44B7-A326-58B07A05D91E}" srcOrd="2" destOrd="0" presId="urn:diagrams.loki3.com/BracketList"/>
    <dgm:cxn modelId="{1AA68B89-2CCB-48EB-B16C-D674D6543ED1}" type="presParOf" srcId="{D9DF5E9A-39D4-44B7-A326-58B07A05D91E}" destId="{F40D94EA-52E0-4740-A924-EAF350BDF213}" srcOrd="0" destOrd="0" presId="urn:diagrams.loki3.com/BracketList"/>
    <dgm:cxn modelId="{4B91DED2-2C22-4873-B5BC-733A092F8A60}" type="presParOf" srcId="{D9DF5E9A-39D4-44B7-A326-58B07A05D91E}" destId="{0E930D30-96BC-4D43-B65A-EE88C46DBE48}" srcOrd="1" destOrd="0" presId="urn:diagrams.loki3.com/BracketList"/>
    <dgm:cxn modelId="{66AF0388-E7CD-4363-A762-1B1C06D55084}" type="presParOf" srcId="{D9DF5E9A-39D4-44B7-A326-58B07A05D91E}" destId="{5831BF15-ED1F-4BD5-857B-18B8E573D9AB}" srcOrd="2" destOrd="0" presId="urn:diagrams.loki3.com/BracketList"/>
    <dgm:cxn modelId="{D8DF961B-EC65-4AA1-8CF0-FBD488DEEBCF}" type="presParOf" srcId="{D9DF5E9A-39D4-44B7-A326-58B07A05D91E}" destId="{C6BA9D27-2D60-4BA7-98A9-E18E57FDB6CB}" srcOrd="3" destOrd="0" presId="urn:diagrams.loki3.com/BracketList"/>
    <dgm:cxn modelId="{775AED1B-660A-415E-AC0B-531563635F79}" type="presParOf" srcId="{EFEB1020-9C17-48DC-BBE0-54FA743F9F75}" destId="{5A002753-9FCA-4DC5-B8A6-1F7632BDDE58}" srcOrd="3" destOrd="0" presId="urn:diagrams.loki3.com/BracketList"/>
    <dgm:cxn modelId="{1F317EB7-91BB-403D-B8F7-7F03A3DA8CCD}" type="presParOf" srcId="{EFEB1020-9C17-48DC-BBE0-54FA743F9F75}" destId="{9709DCCB-B8A8-47BC-A303-F9EC41DA889E}" srcOrd="4" destOrd="0" presId="urn:diagrams.loki3.com/BracketList"/>
    <dgm:cxn modelId="{24B04CBE-41F7-4143-8D5A-C8E35256AB27}" type="presParOf" srcId="{9709DCCB-B8A8-47BC-A303-F9EC41DA889E}" destId="{CCB8139E-CA19-491D-9FCD-6BF28923C725}" srcOrd="0" destOrd="0" presId="urn:diagrams.loki3.com/BracketList"/>
    <dgm:cxn modelId="{3BBE821A-CE51-40CF-9295-B06369FDFF39}" type="presParOf" srcId="{9709DCCB-B8A8-47BC-A303-F9EC41DA889E}" destId="{14D1633C-A097-4A5A-8269-B04E98857E56}" srcOrd="1" destOrd="0" presId="urn:diagrams.loki3.com/BracketList"/>
    <dgm:cxn modelId="{18D77D28-21B5-487D-9D48-026B1BD416D3}" type="presParOf" srcId="{9709DCCB-B8A8-47BC-A303-F9EC41DA889E}" destId="{82B38D6F-2AA7-4339-A71D-28AA55699178}" srcOrd="2" destOrd="0" presId="urn:diagrams.loki3.com/BracketList"/>
    <dgm:cxn modelId="{DBB19EEE-82FA-4397-B3C6-837D616A26E2}" type="presParOf" srcId="{9709DCCB-B8A8-47BC-A303-F9EC41DA889E}" destId="{FFFD7BD8-195B-4FA4-9414-4F4C582F5570}" srcOrd="3" destOrd="0" presId="urn:diagrams.loki3.com/BracketList"/>
    <dgm:cxn modelId="{B562A77A-F213-4634-8EE8-56BF17A9ADDD}" type="presParOf" srcId="{EFEB1020-9C17-48DC-BBE0-54FA743F9F75}" destId="{D3A122A3-FC4C-4845-B4FF-0E74CF3D50D3}" srcOrd="5" destOrd="0" presId="urn:diagrams.loki3.com/BracketList"/>
    <dgm:cxn modelId="{89737E1F-5192-4C62-850C-94A65950AFE8}" type="presParOf" srcId="{EFEB1020-9C17-48DC-BBE0-54FA743F9F75}" destId="{CCB5FDA4-BEC8-4CA1-835A-2A3BEEBEC456}" srcOrd="6" destOrd="0" presId="urn:diagrams.loki3.com/BracketList"/>
    <dgm:cxn modelId="{9DBBBA89-53B4-4C49-9BCE-CE4EF7C256E4}" type="presParOf" srcId="{CCB5FDA4-BEC8-4CA1-835A-2A3BEEBEC456}" destId="{9312B733-3AEB-49F6-8245-08553BA2949B}" srcOrd="0" destOrd="0" presId="urn:diagrams.loki3.com/BracketList"/>
    <dgm:cxn modelId="{A5FE047A-E299-4332-8042-DDED9A44CE8D}" type="presParOf" srcId="{CCB5FDA4-BEC8-4CA1-835A-2A3BEEBEC456}" destId="{435AB433-2559-485A-A03D-C32F36288071}" srcOrd="1" destOrd="0" presId="urn:diagrams.loki3.com/BracketList"/>
    <dgm:cxn modelId="{CEA9829F-61AD-4543-8489-05346F84BDBA}" type="presParOf" srcId="{CCB5FDA4-BEC8-4CA1-835A-2A3BEEBEC456}" destId="{C13B9160-72D5-46E0-A1C0-91E8634DFAE2}" srcOrd="2" destOrd="0" presId="urn:diagrams.loki3.com/BracketList"/>
    <dgm:cxn modelId="{A332DED9-5FD0-4F31-BA09-CA00D585A37C}" type="presParOf" srcId="{CCB5FDA4-BEC8-4CA1-835A-2A3BEEBEC456}" destId="{9893D59A-7FEC-486D-89C4-D28135F6121C}" srcOrd="3" destOrd="0" presId="urn:diagrams.loki3.com/BracketList"/>
    <dgm:cxn modelId="{6E14FD7D-D6E0-4263-A4C9-C49940D154E3}" type="presParOf" srcId="{EFEB1020-9C17-48DC-BBE0-54FA743F9F75}" destId="{A421D242-ABBF-45EB-97FD-83930430328F}" srcOrd="7" destOrd="0" presId="urn:diagrams.loki3.com/BracketList"/>
    <dgm:cxn modelId="{9B0E34E0-6959-4600-96CE-649C7FC17E00}" type="presParOf" srcId="{EFEB1020-9C17-48DC-BBE0-54FA743F9F75}" destId="{F0DED400-B200-4EA2-AB34-CCFF58E07A6E}" srcOrd="8" destOrd="0" presId="urn:diagrams.loki3.com/BracketList"/>
    <dgm:cxn modelId="{1FBD4EC3-5BBF-497C-9735-220B54867302}" type="presParOf" srcId="{F0DED400-B200-4EA2-AB34-CCFF58E07A6E}" destId="{EFAACCF6-3A6A-4536-89B0-F0A7C44F6BE1}" srcOrd="0" destOrd="0" presId="urn:diagrams.loki3.com/BracketList"/>
    <dgm:cxn modelId="{B4974C70-8753-4424-A3CF-65D924B56A34}" type="presParOf" srcId="{F0DED400-B200-4EA2-AB34-CCFF58E07A6E}" destId="{6497CA82-45EE-4BD1-AEB4-CC3961FBFB74}" srcOrd="1" destOrd="0" presId="urn:diagrams.loki3.com/BracketList"/>
    <dgm:cxn modelId="{AD118B38-275B-42B1-B8FB-621C4F3E13E6}" type="presParOf" srcId="{F0DED400-B200-4EA2-AB34-CCFF58E07A6E}" destId="{CD7548DD-1E84-4DA7-B1D0-28F3E4EBFF82}" srcOrd="2" destOrd="0" presId="urn:diagrams.loki3.com/BracketList"/>
    <dgm:cxn modelId="{46D99522-D3F9-4DAB-9773-142A2FD4B46F}" type="presParOf" srcId="{F0DED400-B200-4EA2-AB34-CCFF58E07A6E}" destId="{9A05939C-6B40-4C32-897A-4A6DC3E71E5B}" srcOrd="3" destOrd="0" presId="urn:diagrams.loki3.com/BracketList"/>
    <dgm:cxn modelId="{75630373-DE73-4EA9-8153-8D346063D5CE}" type="presParOf" srcId="{EFEB1020-9C17-48DC-BBE0-54FA743F9F75}" destId="{569EA799-9807-4770-B698-79D3EF79120B}" srcOrd="9" destOrd="0" presId="urn:diagrams.loki3.com/BracketList"/>
    <dgm:cxn modelId="{46D91CB2-9065-406B-A5BB-67305C5AE38D}" type="presParOf" srcId="{EFEB1020-9C17-48DC-BBE0-54FA743F9F75}" destId="{2B991069-479A-498A-AF83-5B33CD9F12C6}" srcOrd="10" destOrd="0" presId="urn:diagrams.loki3.com/BracketList"/>
    <dgm:cxn modelId="{B3720CC1-BDDF-4C4D-9F66-1A0B8098DFB7}" type="presParOf" srcId="{2B991069-479A-498A-AF83-5B33CD9F12C6}" destId="{939B76D1-BB33-4E50-9ECD-839FB5787B95}" srcOrd="0" destOrd="0" presId="urn:diagrams.loki3.com/BracketList"/>
    <dgm:cxn modelId="{0507C166-FB82-4A7E-B6FC-005FB8D867EE}" type="presParOf" srcId="{2B991069-479A-498A-AF83-5B33CD9F12C6}" destId="{7845F59F-6101-48DE-ABCC-EC5351843F5B}" srcOrd="1" destOrd="0" presId="urn:diagrams.loki3.com/BracketList"/>
    <dgm:cxn modelId="{705A797A-1FFB-4148-B838-CA6C94C46A8A}" type="presParOf" srcId="{2B991069-479A-498A-AF83-5B33CD9F12C6}" destId="{8DC06B04-AA78-4007-96F1-AC66800E204E}" srcOrd="2" destOrd="0" presId="urn:diagrams.loki3.com/BracketList"/>
    <dgm:cxn modelId="{A92043CE-B3F8-4B99-A584-A84D8F6785A1}" type="presParOf" srcId="{2B991069-479A-498A-AF83-5B33CD9F12C6}" destId="{B43D6F8D-5103-4DCA-8971-053A6B7A987B}" srcOrd="3" destOrd="0" presId="urn:diagrams.loki3.com/BracketList"/>
    <dgm:cxn modelId="{68894A5F-8BE3-422A-83A7-84B1BD17E92B}" type="presParOf" srcId="{EFEB1020-9C17-48DC-BBE0-54FA743F9F75}" destId="{1DEFA11E-9373-40F9-A3AA-EE96EB176FFC}" srcOrd="11" destOrd="0" presId="urn:diagrams.loki3.com/BracketList"/>
    <dgm:cxn modelId="{233E1009-0CE0-4AC8-A961-8F8FE678E787}" type="presParOf" srcId="{EFEB1020-9C17-48DC-BBE0-54FA743F9F75}" destId="{4B12A308-E2AF-4F45-882B-691EF4FA1B43}" srcOrd="12" destOrd="0" presId="urn:diagrams.loki3.com/BracketList"/>
    <dgm:cxn modelId="{6751AF93-E1A6-4669-B728-604497B24BE3}" type="presParOf" srcId="{4B12A308-E2AF-4F45-882B-691EF4FA1B43}" destId="{B471A916-B6F4-4017-A447-E2C98CEE19B9}" srcOrd="0" destOrd="0" presId="urn:diagrams.loki3.com/BracketList"/>
    <dgm:cxn modelId="{44433771-A7F2-4A14-A056-3FB384D9BDFC}" type="presParOf" srcId="{4B12A308-E2AF-4F45-882B-691EF4FA1B43}" destId="{7F976215-9D17-4223-A92A-D3302071B429}" srcOrd="1" destOrd="0" presId="urn:diagrams.loki3.com/BracketList"/>
    <dgm:cxn modelId="{576ACE25-BB7E-46B3-A2EF-F24F07114571}" type="presParOf" srcId="{4B12A308-E2AF-4F45-882B-691EF4FA1B43}" destId="{C984C73F-7C05-410A-B91E-AD111AE0E45B}" srcOrd="2" destOrd="0" presId="urn:diagrams.loki3.com/BracketList"/>
    <dgm:cxn modelId="{0AAD2FD1-B435-476F-AB6A-24E434B14FB5}" type="presParOf" srcId="{4B12A308-E2AF-4F45-882B-691EF4FA1B43}" destId="{260E7D26-6540-4407-AA35-D081FC05F135}" srcOrd="3" destOrd="0" presId="urn:diagrams.loki3.com/BracketList"/>
    <dgm:cxn modelId="{C4BEBD64-C443-43FA-855E-A6597255A851}" type="presParOf" srcId="{EFEB1020-9C17-48DC-BBE0-54FA743F9F75}" destId="{87942DC7-D611-481D-85C3-17E9EE928CC9}" srcOrd="13" destOrd="0" presId="urn:diagrams.loki3.com/BracketList"/>
    <dgm:cxn modelId="{510602D0-CAA0-4462-A3CE-A5C35C06EC97}" type="presParOf" srcId="{EFEB1020-9C17-48DC-BBE0-54FA743F9F75}" destId="{5A582BDF-EB51-42B9-AFE8-1D18A89089BC}" srcOrd="14" destOrd="0" presId="urn:diagrams.loki3.com/BracketList"/>
    <dgm:cxn modelId="{D59977F4-287C-4A81-9DAA-A1340C19F3B3}" type="presParOf" srcId="{5A582BDF-EB51-42B9-AFE8-1D18A89089BC}" destId="{320B77C6-F8A0-4CEB-8B55-79E4A1BAF9E9}" srcOrd="0" destOrd="0" presId="urn:diagrams.loki3.com/BracketList"/>
    <dgm:cxn modelId="{7D9819A4-FF18-4241-8E8A-F85B82C2B8C2}" type="presParOf" srcId="{5A582BDF-EB51-42B9-AFE8-1D18A89089BC}" destId="{803A06C6-F698-48F4-A91D-0B2B17EECBA4}" srcOrd="1" destOrd="0" presId="urn:diagrams.loki3.com/BracketList"/>
    <dgm:cxn modelId="{5EC4A09C-3F08-4DCD-AE57-C6BD82D9A0E3}" type="presParOf" srcId="{5A582BDF-EB51-42B9-AFE8-1D18A89089BC}" destId="{4A43BD3F-83F2-4A36-B8AE-CC5DC27FAC9E}" srcOrd="2" destOrd="0" presId="urn:diagrams.loki3.com/BracketList"/>
    <dgm:cxn modelId="{67B898AF-D2FB-4E22-B915-85C72C77C2E7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80E6FE-75F8-455F-B00D-388A62CAD87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3AEAB1B5-D9EF-4981-86BF-BCD6908D01E5}">
      <dgm:prSet phldrT="[Text]"/>
      <dgm:spPr/>
      <dgm:t>
        <a:bodyPr/>
        <a:lstStyle/>
        <a:p>
          <a:r>
            <a:rPr lang="sr-Cyrl-RS" dirty="0"/>
            <a:t>Укупно извршени расходи и издаци износе </a:t>
          </a:r>
          <a:r>
            <a:rPr lang="sr-Cyrl-RS" dirty="0" smtClean="0">
              <a:solidFill>
                <a:srgbClr val="FF0000"/>
              </a:solidFill>
            </a:rPr>
            <a:t>800.857.769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 smtClean="0"/>
            <a:t>динара</a:t>
          </a:r>
          <a:endParaRPr lang="sr-Latn-RS" dirty="0"/>
        </a:p>
      </dgm:t>
    </dgm:pt>
    <dgm:pt modelId="{9B790053-042C-4178-B099-0AA1E213BC4B}" type="parTrans" cxnId="{3003CA8A-6DE4-45F8-9E95-9DBBCD00E8BC}">
      <dgm:prSet/>
      <dgm:spPr/>
      <dgm:t>
        <a:bodyPr/>
        <a:lstStyle/>
        <a:p>
          <a:endParaRPr lang="sr-Latn-RS"/>
        </a:p>
      </dgm:t>
    </dgm:pt>
    <dgm:pt modelId="{DB173785-DEAA-40A6-91BF-CB61950A6CE4}" type="sibTrans" cxnId="{3003CA8A-6DE4-45F8-9E95-9DBBCD00E8BC}">
      <dgm:prSet/>
      <dgm:spPr/>
      <dgm:t>
        <a:bodyPr/>
        <a:lstStyle/>
        <a:p>
          <a:endParaRPr lang="sr-Latn-RS"/>
        </a:p>
      </dgm:t>
    </dgm:pt>
    <dgm:pt modelId="{2885F644-5E9D-46B6-8CAF-6E5B22E43DBC}">
      <dgm:prSet phldrT="[Text]"/>
      <dgm:spPr/>
      <dgm:t>
        <a:bodyPr/>
        <a:lstStyle/>
        <a:p>
          <a:r>
            <a:rPr lang="sr-Cyrl-RS" dirty="0"/>
            <a:t>Расходи за запослене </a:t>
          </a:r>
          <a:r>
            <a:rPr lang="sr-Cyrl-RS" dirty="0" smtClean="0">
              <a:solidFill>
                <a:srgbClr val="FF0000"/>
              </a:solidFill>
            </a:rPr>
            <a:t>126.070.897 </a:t>
          </a:r>
          <a:r>
            <a:rPr lang="sr-Cyrl-RS" dirty="0" smtClean="0"/>
            <a:t>динара</a:t>
          </a:r>
          <a:endParaRPr lang="sr-Latn-RS" dirty="0"/>
        </a:p>
      </dgm:t>
    </dgm:pt>
    <dgm:pt modelId="{D533F1E8-9F58-46F3-B8A8-163A0327F5DA}" type="parTrans" cxnId="{16CBEC61-89ED-4D59-A282-62F769E1908D}">
      <dgm:prSet/>
      <dgm:spPr/>
      <dgm:t>
        <a:bodyPr/>
        <a:lstStyle/>
        <a:p>
          <a:endParaRPr lang="sr-Latn-RS"/>
        </a:p>
      </dgm:t>
    </dgm:pt>
    <dgm:pt modelId="{08FEAE6E-9170-4490-9C95-2D5CA2D0B642}" type="sibTrans" cxnId="{16CBEC61-89ED-4D59-A282-62F769E1908D}">
      <dgm:prSet/>
      <dgm:spPr/>
      <dgm:t>
        <a:bodyPr/>
        <a:lstStyle/>
        <a:p>
          <a:endParaRPr lang="sr-Latn-RS"/>
        </a:p>
      </dgm:t>
    </dgm:pt>
    <dgm:pt modelId="{66BFF05E-3F6D-4EED-9D30-10583093E473}">
      <dgm:prSet phldrT="[Text]"/>
      <dgm:spPr/>
      <dgm:t>
        <a:bodyPr/>
        <a:lstStyle/>
        <a:p>
          <a:r>
            <a:rPr lang="sr-Cyrl-RS" dirty="0"/>
            <a:t>Коришћење роба и услуга </a:t>
          </a:r>
          <a:r>
            <a:rPr lang="sr-Cyrl-RS" dirty="0" smtClean="0">
              <a:solidFill>
                <a:srgbClr val="FF0000"/>
              </a:solidFill>
            </a:rPr>
            <a:t>216.282.276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 smtClean="0"/>
            <a:t>динара</a:t>
          </a:r>
          <a:endParaRPr lang="sr-Latn-RS" dirty="0"/>
        </a:p>
      </dgm:t>
    </dgm:pt>
    <dgm:pt modelId="{C76D26A3-42A4-45FA-AE9E-872BDE3C951D}" type="parTrans" cxnId="{D16FC27F-26CF-49E6-BB61-9DCD56E3A476}">
      <dgm:prSet/>
      <dgm:spPr/>
      <dgm:t>
        <a:bodyPr/>
        <a:lstStyle/>
        <a:p>
          <a:endParaRPr lang="sr-Latn-RS"/>
        </a:p>
      </dgm:t>
    </dgm:pt>
    <dgm:pt modelId="{348C766C-48F1-4B0B-A06E-1091D883FBD8}" type="sibTrans" cxnId="{D16FC27F-26CF-49E6-BB61-9DCD56E3A476}">
      <dgm:prSet/>
      <dgm:spPr/>
      <dgm:t>
        <a:bodyPr/>
        <a:lstStyle/>
        <a:p>
          <a:endParaRPr lang="sr-Latn-RS"/>
        </a:p>
      </dgm:t>
    </dgm:pt>
    <dgm:pt modelId="{6ADE78B8-6A90-409A-93EC-2E1018038D39}">
      <dgm:prSet phldrT="[Text]"/>
      <dgm:spPr/>
      <dgm:t>
        <a:bodyPr/>
        <a:lstStyle/>
        <a:p>
          <a:r>
            <a:rPr lang="sr-Cyrl-RS" dirty="0"/>
            <a:t>Отплата камата </a:t>
          </a:r>
          <a:r>
            <a:rPr lang="sr-Cyrl-RS" dirty="0" smtClean="0">
              <a:solidFill>
                <a:srgbClr val="FF0000"/>
              </a:solidFill>
            </a:rPr>
            <a:t>292.740</a:t>
          </a:r>
          <a:endParaRPr lang="sr-Latn-RS" dirty="0" smtClean="0">
            <a:solidFill>
              <a:srgbClr val="FF0000"/>
            </a:solidFill>
          </a:endParaRPr>
        </a:p>
        <a:p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 smtClean="0"/>
            <a:t>динара </a:t>
          </a:r>
          <a:endParaRPr lang="sr-Latn-RS" dirty="0"/>
        </a:p>
      </dgm:t>
    </dgm:pt>
    <dgm:pt modelId="{AE60744F-14AC-4F64-83C4-5205FA88679D}" type="parTrans" cxnId="{EAB41089-F315-4B8D-B7AC-5714AF51E9B3}">
      <dgm:prSet/>
      <dgm:spPr/>
      <dgm:t>
        <a:bodyPr/>
        <a:lstStyle/>
        <a:p>
          <a:endParaRPr lang="sr-Latn-RS"/>
        </a:p>
      </dgm:t>
    </dgm:pt>
    <dgm:pt modelId="{02410A3D-942F-454B-9780-587F226915E4}" type="sibTrans" cxnId="{EAB41089-F315-4B8D-B7AC-5714AF51E9B3}">
      <dgm:prSet/>
      <dgm:spPr/>
      <dgm:t>
        <a:bodyPr/>
        <a:lstStyle/>
        <a:p>
          <a:endParaRPr lang="sr-Latn-RS"/>
        </a:p>
      </dgm:t>
    </dgm:pt>
    <dgm:pt modelId="{6CDE4B7E-694A-4CC6-9380-C110FA4F3107}">
      <dgm:prSet phldrT="[Text]"/>
      <dgm:spPr/>
      <dgm:t>
        <a:bodyPr/>
        <a:lstStyle/>
        <a:p>
          <a:r>
            <a:rPr lang="sr-Cyrl-RS" dirty="0"/>
            <a:t>Субвенције </a:t>
          </a:r>
          <a:r>
            <a:rPr lang="sr-Cyrl-RS" dirty="0" smtClean="0">
              <a:solidFill>
                <a:srgbClr val="FF0000"/>
              </a:solidFill>
            </a:rPr>
            <a:t>18.969.185 </a:t>
          </a:r>
          <a:r>
            <a:rPr lang="sr-Cyrl-RS" dirty="0" smtClean="0"/>
            <a:t>динара</a:t>
          </a:r>
          <a:endParaRPr lang="sr-Latn-RS" dirty="0"/>
        </a:p>
      </dgm:t>
    </dgm:pt>
    <dgm:pt modelId="{F6B9A79C-4C1D-4A52-B265-8E3F0143E45F}" type="parTrans" cxnId="{76783F61-67EF-4F78-BF97-9BF8CB5CED0A}">
      <dgm:prSet/>
      <dgm:spPr/>
      <dgm:t>
        <a:bodyPr/>
        <a:lstStyle/>
        <a:p>
          <a:endParaRPr lang="sr-Latn-RS"/>
        </a:p>
      </dgm:t>
    </dgm:pt>
    <dgm:pt modelId="{89616386-E022-453E-A834-B06CA95E8124}" type="sibTrans" cxnId="{76783F61-67EF-4F78-BF97-9BF8CB5CED0A}">
      <dgm:prSet/>
      <dgm:spPr/>
      <dgm:t>
        <a:bodyPr/>
        <a:lstStyle/>
        <a:p>
          <a:endParaRPr lang="sr-Latn-RS"/>
        </a:p>
      </dgm:t>
    </dgm:pt>
    <dgm:pt modelId="{A7E4F091-602A-4737-8CA1-3DFC1E61B9AF}">
      <dgm:prSet phldrT="[Text]"/>
      <dgm:spPr/>
      <dgm:t>
        <a:bodyPr/>
        <a:lstStyle/>
        <a:p>
          <a:r>
            <a:rPr lang="sr-Cyrl-RS" dirty="0"/>
            <a:t>Донације, дотације и трансфери </a:t>
          </a:r>
          <a:r>
            <a:rPr lang="sr-Cyrl-RS" dirty="0" smtClean="0">
              <a:solidFill>
                <a:srgbClr val="FF0000"/>
              </a:solidFill>
            </a:rPr>
            <a:t>79.323.623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 smtClean="0"/>
            <a:t>динара</a:t>
          </a:r>
          <a:endParaRPr lang="sr-Latn-RS" dirty="0"/>
        </a:p>
      </dgm:t>
    </dgm:pt>
    <dgm:pt modelId="{54791C53-C18A-486B-AD6A-B58EA3B2E4EC}" type="parTrans" cxnId="{AF2685DF-4E71-4D0F-9415-6CB502DCD77E}">
      <dgm:prSet/>
      <dgm:spPr/>
      <dgm:t>
        <a:bodyPr/>
        <a:lstStyle/>
        <a:p>
          <a:endParaRPr lang="sr-Latn-RS"/>
        </a:p>
      </dgm:t>
    </dgm:pt>
    <dgm:pt modelId="{6B2E87BA-09CD-44D4-A2CB-E7F84771F039}" type="sibTrans" cxnId="{AF2685DF-4E71-4D0F-9415-6CB502DCD77E}">
      <dgm:prSet/>
      <dgm:spPr/>
      <dgm:t>
        <a:bodyPr/>
        <a:lstStyle/>
        <a:p>
          <a:endParaRPr lang="sr-Latn-RS"/>
        </a:p>
      </dgm:t>
    </dgm:pt>
    <dgm:pt modelId="{D74D097A-7206-4D6A-8D6E-A923AB420E95}">
      <dgm:prSet phldrT="[Text]"/>
      <dgm:spPr/>
      <dgm:t>
        <a:bodyPr/>
        <a:lstStyle/>
        <a:p>
          <a:r>
            <a:rPr lang="sr-Cyrl-RS" dirty="0"/>
            <a:t>Социјално осигурање и социјална заштита </a:t>
          </a:r>
          <a:r>
            <a:rPr lang="sr-Cyrl-RS" dirty="0" smtClean="0">
              <a:solidFill>
                <a:srgbClr val="FF0000"/>
              </a:solidFill>
            </a:rPr>
            <a:t>67.711.390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 smtClean="0"/>
            <a:t>динара</a:t>
          </a:r>
          <a:endParaRPr lang="sr-Latn-RS" dirty="0"/>
        </a:p>
      </dgm:t>
    </dgm:pt>
    <dgm:pt modelId="{A57142E9-F6A0-4AF0-8C02-A76885714A5D}" type="parTrans" cxnId="{D527AE9A-7BB9-4E10-A508-F823D8C489D0}">
      <dgm:prSet/>
      <dgm:spPr/>
      <dgm:t>
        <a:bodyPr/>
        <a:lstStyle/>
        <a:p>
          <a:endParaRPr lang="sr-Latn-RS"/>
        </a:p>
      </dgm:t>
    </dgm:pt>
    <dgm:pt modelId="{3A8BD741-66ED-49AE-BA0C-5557DF1FE861}" type="sibTrans" cxnId="{D527AE9A-7BB9-4E10-A508-F823D8C489D0}">
      <dgm:prSet/>
      <dgm:spPr/>
      <dgm:t>
        <a:bodyPr/>
        <a:lstStyle/>
        <a:p>
          <a:endParaRPr lang="sr-Latn-RS"/>
        </a:p>
      </dgm:t>
    </dgm:pt>
    <dgm:pt modelId="{25554638-F945-433E-8CB2-C5E67290A396}">
      <dgm:prSet phldrT="[Text]"/>
      <dgm:spPr/>
      <dgm:t>
        <a:bodyPr/>
        <a:lstStyle/>
        <a:p>
          <a:r>
            <a:rPr lang="sr-Cyrl-RS" dirty="0"/>
            <a:t>Остали расходи </a:t>
          </a:r>
          <a:r>
            <a:rPr lang="sr-Cyrl-RS" dirty="0" smtClean="0">
              <a:solidFill>
                <a:srgbClr val="FF0000"/>
              </a:solidFill>
            </a:rPr>
            <a:t>31.567.818 </a:t>
          </a:r>
          <a:r>
            <a:rPr lang="sr-Cyrl-RS" dirty="0" smtClean="0"/>
            <a:t>динара</a:t>
          </a:r>
          <a:endParaRPr lang="sr-Latn-RS" dirty="0"/>
        </a:p>
      </dgm:t>
    </dgm:pt>
    <dgm:pt modelId="{03AAF2B2-8D4E-4D7C-8F0D-98B044737E9F}" type="parTrans" cxnId="{49602602-2F55-48B2-A2B2-AF9AB75568E0}">
      <dgm:prSet/>
      <dgm:spPr/>
      <dgm:t>
        <a:bodyPr/>
        <a:lstStyle/>
        <a:p>
          <a:endParaRPr lang="sr-Latn-RS"/>
        </a:p>
      </dgm:t>
    </dgm:pt>
    <dgm:pt modelId="{CF5804E1-87A2-44DF-AE5F-825E27D96A8B}" type="sibTrans" cxnId="{49602602-2F55-48B2-A2B2-AF9AB75568E0}">
      <dgm:prSet/>
      <dgm:spPr/>
      <dgm:t>
        <a:bodyPr/>
        <a:lstStyle/>
        <a:p>
          <a:endParaRPr lang="sr-Latn-RS"/>
        </a:p>
      </dgm:t>
    </dgm:pt>
    <dgm:pt modelId="{65514349-6E86-492D-AE52-BDECF778D345}">
      <dgm:prSet phldrT="[Text]"/>
      <dgm:spPr/>
      <dgm:t>
        <a:bodyPr/>
        <a:lstStyle/>
        <a:p>
          <a:r>
            <a:rPr lang="sr-Cyrl-RS" dirty="0"/>
            <a:t>Капитални издаци </a:t>
          </a:r>
          <a:r>
            <a:rPr lang="sr-Cyrl-RS" dirty="0" smtClean="0">
              <a:solidFill>
                <a:srgbClr val="FF0000"/>
              </a:solidFill>
            </a:rPr>
            <a:t>260.639.840 </a:t>
          </a:r>
          <a:r>
            <a:rPr lang="sr-Cyrl-RS" dirty="0" smtClean="0"/>
            <a:t>динара</a:t>
          </a:r>
          <a:endParaRPr lang="sr-Latn-RS" dirty="0"/>
        </a:p>
      </dgm:t>
    </dgm:pt>
    <dgm:pt modelId="{9D13D754-8EFF-4461-87F5-0789000F4CA0}" type="parTrans" cxnId="{2FF1A183-6CB5-43CC-8F11-299D5784FBF3}">
      <dgm:prSet/>
      <dgm:spPr/>
      <dgm:t>
        <a:bodyPr/>
        <a:lstStyle/>
        <a:p>
          <a:endParaRPr lang="sr-Latn-RS"/>
        </a:p>
      </dgm:t>
    </dgm:pt>
    <dgm:pt modelId="{1C13DFA0-7027-4362-B1FB-F4C7A5444917}" type="sibTrans" cxnId="{2FF1A183-6CB5-43CC-8F11-299D5784FBF3}">
      <dgm:prSet/>
      <dgm:spPr/>
      <dgm:t>
        <a:bodyPr/>
        <a:lstStyle/>
        <a:p>
          <a:endParaRPr lang="sr-Latn-RS"/>
        </a:p>
      </dgm:t>
    </dgm:pt>
    <dgm:pt modelId="{96E931F0-5EFE-4E17-A815-1832C52507E3}" type="pres">
      <dgm:prSet presAssocID="{4080E6FE-75F8-455F-B00D-388A62CAD8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3509E-2D2C-4701-877A-3DD8C8C452B3}" type="pres">
      <dgm:prSet presAssocID="{4080E6FE-75F8-455F-B00D-388A62CAD878}" presName="radial" presStyleCnt="0">
        <dgm:presLayoutVars>
          <dgm:animLvl val="ctr"/>
        </dgm:presLayoutVars>
      </dgm:prSet>
      <dgm:spPr/>
    </dgm:pt>
    <dgm:pt modelId="{23F30694-D224-4AFD-83D0-A9B26CD4AE63}" type="pres">
      <dgm:prSet presAssocID="{3AEAB1B5-D9EF-4981-86BF-BCD6908D01E5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581D9C24-D691-4644-99EB-4A6B1D74C269}" type="pres">
      <dgm:prSet presAssocID="{2885F644-5E9D-46B6-8CAF-6E5B22E43DBC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60FBC-BB29-4E8F-A3FA-0B8C20635B76}" type="pres">
      <dgm:prSet presAssocID="{66BFF05E-3F6D-4EED-9D30-10583093E473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84F8A-3CF3-4AFF-9FB8-1AE41894B273}" type="pres">
      <dgm:prSet presAssocID="{6ADE78B8-6A90-409A-93EC-2E1018038D39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43685-141A-4461-AE6A-301BAC908C60}" type="pres">
      <dgm:prSet presAssocID="{6CDE4B7E-694A-4CC6-9380-C110FA4F3107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973BF-B90E-4D0F-AC07-BB28F004C6A7}" type="pres">
      <dgm:prSet presAssocID="{A7E4F091-602A-4737-8CA1-3DFC1E61B9AF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404DC-9187-40D0-97FF-0D818AB2F366}" type="pres">
      <dgm:prSet presAssocID="{D74D097A-7206-4D6A-8D6E-A923AB420E95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A55F8-68B2-4192-A0FF-92D5AADED3EF}" type="pres">
      <dgm:prSet presAssocID="{25554638-F945-433E-8CB2-C5E67290A396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8E666-A4BC-49C9-9193-F48DBF84BB6B}" type="pres">
      <dgm:prSet presAssocID="{65514349-6E86-492D-AE52-BDECF778D345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BEC61-89ED-4D59-A282-62F769E1908D}" srcId="{3AEAB1B5-D9EF-4981-86BF-BCD6908D01E5}" destId="{2885F644-5E9D-46B6-8CAF-6E5B22E43DBC}" srcOrd="0" destOrd="0" parTransId="{D533F1E8-9F58-46F3-B8A8-163A0327F5DA}" sibTransId="{08FEAE6E-9170-4490-9C95-2D5CA2D0B642}"/>
    <dgm:cxn modelId="{8191F8B5-047B-4ACB-927F-9C694E16DDCB}" type="presOf" srcId="{65514349-6E86-492D-AE52-BDECF778D345}" destId="{68D8E666-A4BC-49C9-9193-F48DBF84BB6B}" srcOrd="0" destOrd="0" presId="urn:microsoft.com/office/officeart/2005/8/layout/radial3"/>
    <dgm:cxn modelId="{3003CA8A-6DE4-45F8-9E95-9DBBCD00E8BC}" srcId="{4080E6FE-75F8-455F-B00D-388A62CAD878}" destId="{3AEAB1B5-D9EF-4981-86BF-BCD6908D01E5}" srcOrd="0" destOrd="0" parTransId="{9B790053-042C-4178-B099-0AA1E213BC4B}" sibTransId="{DB173785-DEAA-40A6-91BF-CB61950A6CE4}"/>
    <dgm:cxn modelId="{2FF1A183-6CB5-43CC-8F11-299D5784FBF3}" srcId="{3AEAB1B5-D9EF-4981-86BF-BCD6908D01E5}" destId="{65514349-6E86-492D-AE52-BDECF778D345}" srcOrd="7" destOrd="0" parTransId="{9D13D754-8EFF-4461-87F5-0789000F4CA0}" sibTransId="{1C13DFA0-7027-4362-B1FB-F4C7A5444917}"/>
    <dgm:cxn modelId="{AF971DB3-EEE9-4A9D-954B-59C68EB6A98A}" type="presOf" srcId="{A7E4F091-602A-4737-8CA1-3DFC1E61B9AF}" destId="{EEF973BF-B90E-4D0F-AC07-BB28F004C6A7}" srcOrd="0" destOrd="0" presId="urn:microsoft.com/office/officeart/2005/8/layout/radial3"/>
    <dgm:cxn modelId="{D16FC27F-26CF-49E6-BB61-9DCD56E3A476}" srcId="{3AEAB1B5-D9EF-4981-86BF-BCD6908D01E5}" destId="{66BFF05E-3F6D-4EED-9D30-10583093E473}" srcOrd="1" destOrd="0" parTransId="{C76D26A3-42A4-45FA-AE9E-872BDE3C951D}" sibTransId="{348C766C-48F1-4B0B-A06E-1091D883FBD8}"/>
    <dgm:cxn modelId="{E64822DD-F712-429B-B727-3A02EE06E13F}" type="presOf" srcId="{6ADE78B8-6A90-409A-93EC-2E1018038D39}" destId="{6E484F8A-3CF3-4AFF-9FB8-1AE41894B273}" srcOrd="0" destOrd="0" presId="urn:microsoft.com/office/officeart/2005/8/layout/radial3"/>
    <dgm:cxn modelId="{D527AE9A-7BB9-4E10-A508-F823D8C489D0}" srcId="{3AEAB1B5-D9EF-4981-86BF-BCD6908D01E5}" destId="{D74D097A-7206-4D6A-8D6E-A923AB420E95}" srcOrd="5" destOrd="0" parTransId="{A57142E9-F6A0-4AF0-8C02-A76885714A5D}" sibTransId="{3A8BD741-66ED-49AE-BA0C-5557DF1FE861}"/>
    <dgm:cxn modelId="{76783F61-67EF-4F78-BF97-9BF8CB5CED0A}" srcId="{3AEAB1B5-D9EF-4981-86BF-BCD6908D01E5}" destId="{6CDE4B7E-694A-4CC6-9380-C110FA4F3107}" srcOrd="3" destOrd="0" parTransId="{F6B9A79C-4C1D-4A52-B265-8E3F0143E45F}" sibTransId="{89616386-E022-453E-A834-B06CA95E8124}"/>
    <dgm:cxn modelId="{A7DB6ADF-7D33-4806-87D0-F12847C0E271}" type="presOf" srcId="{4080E6FE-75F8-455F-B00D-388A62CAD878}" destId="{96E931F0-5EFE-4E17-A815-1832C52507E3}" srcOrd="0" destOrd="0" presId="urn:microsoft.com/office/officeart/2005/8/layout/radial3"/>
    <dgm:cxn modelId="{B10F84B9-0FD7-4FCF-9672-1AE8EEBAEB48}" type="presOf" srcId="{25554638-F945-433E-8CB2-C5E67290A396}" destId="{ADDA55F8-68B2-4192-A0FF-92D5AADED3EF}" srcOrd="0" destOrd="0" presId="urn:microsoft.com/office/officeart/2005/8/layout/radial3"/>
    <dgm:cxn modelId="{49602602-2F55-48B2-A2B2-AF9AB75568E0}" srcId="{3AEAB1B5-D9EF-4981-86BF-BCD6908D01E5}" destId="{25554638-F945-433E-8CB2-C5E67290A396}" srcOrd="6" destOrd="0" parTransId="{03AAF2B2-8D4E-4D7C-8F0D-98B044737E9F}" sibTransId="{CF5804E1-87A2-44DF-AE5F-825E27D96A8B}"/>
    <dgm:cxn modelId="{BD5519AF-09E4-440A-9BFE-988528E88698}" type="presOf" srcId="{D74D097A-7206-4D6A-8D6E-A923AB420E95}" destId="{281404DC-9187-40D0-97FF-0D818AB2F366}" srcOrd="0" destOrd="0" presId="urn:microsoft.com/office/officeart/2005/8/layout/radial3"/>
    <dgm:cxn modelId="{EAB41089-F315-4B8D-B7AC-5714AF51E9B3}" srcId="{3AEAB1B5-D9EF-4981-86BF-BCD6908D01E5}" destId="{6ADE78B8-6A90-409A-93EC-2E1018038D39}" srcOrd="2" destOrd="0" parTransId="{AE60744F-14AC-4F64-83C4-5205FA88679D}" sibTransId="{02410A3D-942F-454B-9780-587F226915E4}"/>
    <dgm:cxn modelId="{0047E1F0-65B3-4F3B-9730-B9171373FF2C}" type="presOf" srcId="{66BFF05E-3F6D-4EED-9D30-10583093E473}" destId="{00760FBC-BB29-4E8F-A3FA-0B8C20635B76}" srcOrd="0" destOrd="0" presId="urn:microsoft.com/office/officeart/2005/8/layout/radial3"/>
    <dgm:cxn modelId="{9EE03477-8930-4F7D-AAF4-D9C901C7FA03}" type="presOf" srcId="{3AEAB1B5-D9EF-4981-86BF-BCD6908D01E5}" destId="{23F30694-D224-4AFD-83D0-A9B26CD4AE63}" srcOrd="0" destOrd="0" presId="urn:microsoft.com/office/officeart/2005/8/layout/radial3"/>
    <dgm:cxn modelId="{929135D5-DEFC-46C5-A4EA-12DA9F9CA754}" type="presOf" srcId="{2885F644-5E9D-46B6-8CAF-6E5B22E43DBC}" destId="{581D9C24-D691-4644-99EB-4A6B1D74C269}" srcOrd="0" destOrd="0" presId="urn:microsoft.com/office/officeart/2005/8/layout/radial3"/>
    <dgm:cxn modelId="{AF2685DF-4E71-4D0F-9415-6CB502DCD77E}" srcId="{3AEAB1B5-D9EF-4981-86BF-BCD6908D01E5}" destId="{A7E4F091-602A-4737-8CA1-3DFC1E61B9AF}" srcOrd="4" destOrd="0" parTransId="{54791C53-C18A-486B-AD6A-B58EA3B2E4EC}" sibTransId="{6B2E87BA-09CD-44D4-A2CB-E7F84771F039}"/>
    <dgm:cxn modelId="{88FB1B89-2553-4EAA-99DF-5E5B0B404190}" type="presOf" srcId="{6CDE4B7E-694A-4CC6-9380-C110FA4F3107}" destId="{34B43685-141A-4461-AE6A-301BAC908C60}" srcOrd="0" destOrd="0" presId="urn:microsoft.com/office/officeart/2005/8/layout/radial3"/>
    <dgm:cxn modelId="{AC98B054-7092-4D8B-BD32-09C32F53D2EC}" type="presParOf" srcId="{96E931F0-5EFE-4E17-A815-1832C52507E3}" destId="{6A03509E-2D2C-4701-877A-3DD8C8C452B3}" srcOrd="0" destOrd="0" presId="urn:microsoft.com/office/officeart/2005/8/layout/radial3"/>
    <dgm:cxn modelId="{FF57B3A6-E339-464B-A608-BAA1E3CD2BB6}" type="presParOf" srcId="{6A03509E-2D2C-4701-877A-3DD8C8C452B3}" destId="{23F30694-D224-4AFD-83D0-A9B26CD4AE63}" srcOrd="0" destOrd="0" presId="urn:microsoft.com/office/officeart/2005/8/layout/radial3"/>
    <dgm:cxn modelId="{D58B5F47-DFB5-4FE4-A060-4178DC541561}" type="presParOf" srcId="{6A03509E-2D2C-4701-877A-3DD8C8C452B3}" destId="{581D9C24-D691-4644-99EB-4A6B1D74C269}" srcOrd="1" destOrd="0" presId="urn:microsoft.com/office/officeart/2005/8/layout/radial3"/>
    <dgm:cxn modelId="{56D9B212-8BC2-4948-86A6-CF8579B820C7}" type="presParOf" srcId="{6A03509E-2D2C-4701-877A-3DD8C8C452B3}" destId="{00760FBC-BB29-4E8F-A3FA-0B8C20635B76}" srcOrd="2" destOrd="0" presId="urn:microsoft.com/office/officeart/2005/8/layout/radial3"/>
    <dgm:cxn modelId="{D0C7A3AB-50F7-48AF-99CE-641AD33B2D0D}" type="presParOf" srcId="{6A03509E-2D2C-4701-877A-3DD8C8C452B3}" destId="{6E484F8A-3CF3-4AFF-9FB8-1AE41894B273}" srcOrd="3" destOrd="0" presId="urn:microsoft.com/office/officeart/2005/8/layout/radial3"/>
    <dgm:cxn modelId="{BE06B7FE-A648-498D-81D2-75F3B296AB16}" type="presParOf" srcId="{6A03509E-2D2C-4701-877A-3DD8C8C452B3}" destId="{34B43685-141A-4461-AE6A-301BAC908C60}" srcOrd="4" destOrd="0" presId="urn:microsoft.com/office/officeart/2005/8/layout/radial3"/>
    <dgm:cxn modelId="{32F88B08-7BD0-4127-9E14-7398407FFCE9}" type="presParOf" srcId="{6A03509E-2D2C-4701-877A-3DD8C8C452B3}" destId="{EEF973BF-B90E-4D0F-AC07-BB28F004C6A7}" srcOrd="5" destOrd="0" presId="urn:microsoft.com/office/officeart/2005/8/layout/radial3"/>
    <dgm:cxn modelId="{5AD81E39-7627-4175-B642-6A9D4809AD7F}" type="presParOf" srcId="{6A03509E-2D2C-4701-877A-3DD8C8C452B3}" destId="{281404DC-9187-40D0-97FF-0D818AB2F366}" srcOrd="6" destOrd="0" presId="urn:microsoft.com/office/officeart/2005/8/layout/radial3"/>
    <dgm:cxn modelId="{4162099C-ED6A-4DC2-90CD-57057E83C620}" type="presParOf" srcId="{6A03509E-2D2C-4701-877A-3DD8C8C452B3}" destId="{ADDA55F8-68B2-4192-A0FF-92D5AADED3EF}" srcOrd="7" destOrd="0" presId="urn:microsoft.com/office/officeart/2005/8/layout/radial3"/>
    <dgm:cxn modelId="{B05B0BCB-BCC2-45B0-8800-5DB2D7671FBB}" type="presParOf" srcId="{6A03509E-2D2C-4701-877A-3DD8C8C452B3}" destId="{68D8E666-A4BC-49C9-9193-F48DBF84BB6B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C5DE72-8CF2-40AB-8B49-8819A50992B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545D899E-2DE4-459A-BF7D-C99EDBE05EFD}">
      <dgm:prSet phldrT="[Text]"/>
      <dgm:spPr/>
      <dgm:t>
        <a:bodyPr/>
        <a:lstStyle/>
        <a:p>
          <a:r>
            <a:rPr lang="sr-Cyrl-RS" b="0" i="0" u="none" dirty="0" smtClean="0"/>
            <a:t>Скупштина општине	             </a:t>
          </a:r>
          <a:r>
            <a:rPr lang="sr-Latn-RS" b="0" i="0" u="none" dirty="0" smtClean="0"/>
            <a:t>7.965.824</a:t>
          </a:r>
          <a:endParaRPr lang="sr-Latn-RS" dirty="0"/>
        </a:p>
      </dgm:t>
    </dgm:pt>
    <dgm:pt modelId="{64C76799-0A05-44C3-83D6-7BAAE8239C54}" type="parTrans" cxnId="{137D5147-93E2-4685-BB9C-054AADE99E8C}">
      <dgm:prSet/>
      <dgm:spPr/>
      <dgm:t>
        <a:bodyPr/>
        <a:lstStyle/>
        <a:p>
          <a:endParaRPr lang="sr-Latn-RS"/>
        </a:p>
      </dgm:t>
    </dgm:pt>
    <dgm:pt modelId="{5C3EB513-05CD-4A95-9BE1-B27258B08473}" type="sibTrans" cxnId="{137D5147-93E2-4685-BB9C-054AADE99E8C}">
      <dgm:prSet/>
      <dgm:spPr/>
      <dgm:t>
        <a:bodyPr/>
        <a:lstStyle/>
        <a:p>
          <a:endParaRPr lang="sr-Latn-RS"/>
        </a:p>
      </dgm:t>
    </dgm:pt>
    <dgm:pt modelId="{81EEA0B7-5308-4A8C-AC07-9C11DF8A8FB0}">
      <dgm:prSet phldrT="[Text]"/>
      <dgm:spPr/>
      <dgm:t>
        <a:bodyPr/>
        <a:lstStyle/>
        <a:p>
          <a:r>
            <a:rPr lang="sr-Cyrl-RS" b="0" i="0" u="none" dirty="0" smtClean="0"/>
            <a:t>Председник 	</a:t>
          </a:r>
          <a:r>
            <a:rPr lang="sr-Latn-RS" b="0" i="0" u="none" dirty="0" smtClean="0"/>
            <a:t>                              2.366.427</a:t>
          </a:r>
          <a:endParaRPr lang="sr-Latn-RS" dirty="0"/>
        </a:p>
      </dgm:t>
    </dgm:pt>
    <dgm:pt modelId="{79490811-8EF4-4982-A01E-4D38C6AD4608}" type="parTrans" cxnId="{9C89DD4A-4F1A-474E-9D42-BCFE4BA8BA8C}">
      <dgm:prSet/>
      <dgm:spPr/>
      <dgm:t>
        <a:bodyPr/>
        <a:lstStyle/>
        <a:p>
          <a:endParaRPr lang="sr-Latn-RS"/>
        </a:p>
      </dgm:t>
    </dgm:pt>
    <dgm:pt modelId="{0C64F29A-FBF7-4E38-9DB8-B87E5D4A36B4}" type="sibTrans" cxnId="{9C89DD4A-4F1A-474E-9D42-BCFE4BA8BA8C}">
      <dgm:prSet/>
      <dgm:spPr/>
      <dgm:t>
        <a:bodyPr/>
        <a:lstStyle/>
        <a:p>
          <a:endParaRPr lang="sr-Latn-RS"/>
        </a:p>
      </dgm:t>
    </dgm:pt>
    <dgm:pt modelId="{2C284622-284F-4C02-9346-79F82CDAD8A3}">
      <dgm:prSet phldrT="[Text]"/>
      <dgm:spPr/>
      <dgm:t>
        <a:bodyPr/>
        <a:lstStyle/>
        <a:p>
          <a:r>
            <a:rPr lang="sr-Cyrl-RS" b="0" i="0" u="none" dirty="0" smtClean="0"/>
            <a:t>Општинско веће	              </a:t>
          </a:r>
          <a:r>
            <a:rPr lang="sr-Latn-RS" b="0" i="0" u="none" dirty="0" smtClean="0"/>
            <a:t>8.013.855</a:t>
          </a:r>
          <a:endParaRPr lang="sr-Latn-RS" dirty="0"/>
        </a:p>
      </dgm:t>
    </dgm:pt>
    <dgm:pt modelId="{4E65F905-12BC-4A82-BAB3-BEEB1D493BCC}" type="parTrans" cxnId="{09FB52A0-A348-40E4-837F-B56A293DEF8B}">
      <dgm:prSet/>
      <dgm:spPr/>
      <dgm:t>
        <a:bodyPr/>
        <a:lstStyle/>
        <a:p>
          <a:endParaRPr lang="sr-Latn-RS"/>
        </a:p>
      </dgm:t>
    </dgm:pt>
    <dgm:pt modelId="{6E2C6F92-D5A3-42CC-9059-C2223F9BA4C3}" type="sibTrans" cxnId="{09FB52A0-A348-40E4-837F-B56A293DEF8B}">
      <dgm:prSet/>
      <dgm:spPr/>
      <dgm:t>
        <a:bodyPr/>
        <a:lstStyle/>
        <a:p>
          <a:endParaRPr lang="sr-Latn-RS"/>
        </a:p>
      </dgm:t>
    </dgm:pt>
    <dgm:pt modelId="{BF68A165-2F8C-43DF-96EA-FAFB1B188E8D}">
      <dgm:prSet phldrT="[Text]"/>
      <dgm:spPr/>
      <dgm:t>
        <a:bodyPr/>
        <a:lstStyle/>
        <a:p>
          <a:r>
            <a:rPr lang="sr-Cyrl-RS" b="0" i="0" u="none" dirty="0" smtClean="0"/>
            <a:t>Општинска  управа                     </a:t>
          </a:r>
          <a:r>
            <a:rPr lang="sr-Latn-RS" b="0" i="0" u="none" dirty="0" smtClean="0"/>
            <a:t>672.240.397</a:t>
          </a:r>
          <a:endParaRPr lang="sr-Latn-RS" dirty="0"/>
        </a:p>
      </dgm:t>
    </dgm:pt>
    <dgm:pt modelId="{5FFBD624-8083-4C13-86D5-98875C5D8B01}" type="parTrans" cxnId="{F8E37D7E-7DB2-4F2F-A33E-343CB2624A95}">
      <dgm:prSet/>
      <dgm:spPr/>
      <dgm:t>
        <a:bodyPr/>
        <a:lstStyle/>
        <a:p>
          <a:endParaRPr lang="sr-Latn-RS"/>
        </a:p>
      </dgm:t>
    </dgm:pt>
    <dgm:pt modelId="{33429559-8611-4ED6-A2FD-D183BD22DF2F}" type="sibTrans" cxnId="{F8E37D7E-7DB2-4F2F-A33E-343CB2624A95}">
      <dgm:prSet/>
      <dgm:spPr/>
      <dgm:t>
        <a:bodyPr/>
        <a:lstStyle/>
        <a:p>
          <a:endParaRPr lang="sr-Latn-RS"/>
        </a:p>
      </dgm:t>
    </dgm:pt>
    <dgm:pt modelId="{863A0276-666E-43AE-AB5A-B670F054A8F6}">
      <dgm:prSet phldrT="[Text]"/>
      <dgm:spPr/>
      <dgm:t>
        <a:bodyPr/>
        <a:lstStyle/>
        <a:p>
          <a:r>
            <a:rPr lang="sr-Cyrl-RS" b="0" i="0" u="none" dirty="0" smtClean="0"/>
            <a:t>Општинско правобранилаштво</a:t>
          </a:r>
          <a:r>
            <a:rPr lang="sr-Latn-RS" b="0" i="0" u="none" dirty="0" smtClean="0"/>
            <a:t>  </a:t>
          </a:r>
          <a:r>
            <a:rPr lang="sr-Cyrl-RS" b="0" i="0" u="none" dirty="0" smtClean="0"/>
            <a:t>	</a:t>
          </a:r>
          <a:r>
            <a:rPr lang="sr-Latn-RS" b="0" i="0" u="none" dirty="0" smtClean="0"/>
            <a:t>               0 </a:t>
          </a:r>
          <a:endParaRPr lang="sr-Latn-RS" dirty="0"/>
        </a:p>
      </dgm:t>
    </dgm:pt>
    <dgm:pt modelId="{FE41A741-87B8-4CB5-BAF5-F06A372CEBF8}" type="parTrans" cxnId="{A32EA7C7-8EB1-4CFB-81AB-9EAE5ED2A586}">
      <dgm:prSet/>
      <dgm:spPr/>
      <dgm:t>
        <a:bodyPr/>
        <a:lstStyle/>
        <a:p>
          <a:endParaRPr lang="sr-Latn-RS"/>
        </a:p>
      </dgm:t>
    </dgm:pt>
    <dgm:pt modelId="{2CCEDFD7-76B6-49CB-9BD5-F99A97962038}" type="sibTrans" cxnId="{A32EA7C7-8EB1-4CFB-81AB-9EAE5ED2A586}">
      <dgm:prSet/>
      <dgm:spPr/>
      <dgm:t>
        <a:bodyPr/>
        <a:lstStyle/>
        <a:p>
          <a:endParaRPr lang="sr-Latn-RS"/>
        </a:p>
      </dgm:t>
    </dgm:pt>
    <dgm:pt modelId="{4A5A53D2-187E-44D7-A580-D8862EFC643B}">
      <dgm:prSet phldrT="[Text]"/>
      <dgm:spPr/>
      <dgm:t>
        <a:bodyPr/>
        <a:lstStyle/>
        <a:p>
          <a:r>
            <a:rPr lang="sr-Cyrl-RS" b="0" i="0" u="none" dirty="0" smtClean="0"/>
            <a:t>Предшколско образовање          </a:t>
          </a:r>
          <a:r>
            <a:rPr lang="sr-Latn-RS" b="0" i="0" u="none" dirty="0" smtClean="0"/>
            <a:t>79.585.858</a:t>
          </a:r>
          <a:endParaRPr lang="sr-Latn-RS" dirty="0"/>
        </a:p>
      </dgm:t>
    </dgm:pt>
    <dgm:pt modelId="{E157B97E-7BC3-47DA-8BE0-C9A60FC78A17}" type="parTrans" cxnId="{E008E4DA-3A25-49BA-8E50-D38316AE7625}">
      <dgm:prSet/>
      <dgm:spPr/>
      <dgm:t>
        <a:bodyPr/>
        <a:lstStyle/>
        <a:p>
          <a:endParaRPr lang="sr-Latn-RS"/>
        </a:p>
      </dgm:t>
    </dgm:pt>
    <dgm:pt modelId="{B39AC807-7888-43EC-86E2-350C4142E441}" type="sibTrans" cxnId="{E008E4DA-3A25-49BA-8E50-D38316AE7625}">
      <dgm:prSet/>
      <dgm:spPr/>
      <dgm:t>
        <a:bodyPr/>
        <a:lstStyle/>
        <a:p>
          <a:endParaRPr lang="sr-Latn-RS"/>
        </a:p>
      </dgm:t>
    </dgm:pt>
    <dgm:pt modelId="{FC8CA112-777F-4E6B-B496-91C28EA6A61F}">
      <dgm:prSet phldrT="[Text]"/>
      <dgm:spPr/>
      <dgm:t>
        <a:bodyPr/>
        <a:lstStyle/>
        <a:p>
          <a:r>
            <a:rPr lang="sr-Cyrl-RS" b="0" i="0" u="none" dirty="0" smtClean="0"/>
            <a:t>Култура	</a:t>
          </a:r>
          <a:r>
            <a:rPr lang="sr-Latn-RS" b="0" i="0" u="none" dirty="0" smtClean="0"/>
            <a:t>                                             14.811.093</a:t>
          </a:r>
          <a:endParaRPr lang="sr-Latn-RS" dirty="0"/>
        </a:p>
      </dgm:t>
    </dgm:pt>
    <dgm:pt modelId="{3782689E-73E3-430E-A5D1-82E89BB4D51D}" type="parTrans" cxnId="{915301CA-79CC-4266-8289-203F449516C4}">
      <dgm:prSet/>
      <dgm:spPr/>
      <dgm:t>
        <a:bodyPr/>
        <a:lstStyle/>
        <a:p>
          <a:endParaRPr lang="sr-Latn-RS"/>
        </a:p>
      </dgm:t>
    </dgm:pt>
    <dgm:pt modelId="{8D413136-2033-44B1-AC22-C0B8CA08506B}" type="sibTrans" cxnId="{915301CA-79CC-4266-8289-203F449516C4}">
      <dgm:prSet/>
      <dgm:spPr/>
      <dgm:t>
        <a:bodyPr/>
        <a:lstStyle/>
        <a:p>
          <a:endParaRPr lang="sr-Latn-RS"/>
        </a:p>
      </dgm:t>
    </dgm:pt>
    <dgm:pt modelId="{F632D0CA-476C-41D6-A9A7-A2E1B18D437E}">
      <dgm:prSet phldrT="[Text]"/>
      <dgm:spPr/>
      <dgm:t>
        <a:bodyPr/>
        <a:lstStyle/>
        <a:p>
          <a:r>
            <a:rPr lang="sr-Cyrl-RS" b="0" i="0" u="none" dirty="0" smtClean="0"/>
            <a:t>Месне заједнице	              </a:t>
          </a:r>
          <a:r>
            <a:rPr lang="sr-Latn-RS" b="0" i="0" u="none" dirty="0" smtClean="0"/>
            <a:t>15.874.315</a:t>
          </a:r>
          <a:endParaRPr lang="sr-Latn-RS" dirty="0"/>
        </a:p>
      </dgm:t>
    </dgm:pt>
    <dgm:pt modelId="{20418230-7026-4B44-AB7D-B78C25AC0E8B}" type="parTrans" cxnId="{72620C98-6809-4FCE-A444-075C36F6215D}">
      <dgm:prSet/>
      <dgm:spPr/>
      <dgm:t>
        <a:bodyPr/>
        <a:lstStyle/>
        <a:p>
          <a:endParaRPr lang="sr-Latn-RS"/>
        </a:p>
      </dgm:t>
    </dgm:pt>
    <dgm:pt modelId="{B97B84D1-8351-43CB-80A9-422DD414F087}" type="sibTrans" cxnId="{72620C98-6809-4FCE-A444-075C36F6215D}">
      <dgm:prSet/>
      <dgm:spPr/>
      <dgm:t>
        <a:bodyPr/>
        <a:lstStyle/>
        <a:p>
          <a:endParaRPr lang="sr-Latn-RS"/>
        </a:p>
      </dgm:t>
    </dgm:pt>
    <dgm:pt modelId="{443DC345-68A1-4FC9-BEE8-5241307C7B9E}" type="pres">
      <dgm:prSet presAssocID="{82C5DE72-8CF2-40AB-8B49-8819A5099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E14685-D10B-4B29-91AB-C6FC175B31EC}" type="pres">
      <dgm:prSet presAssocID="{545D899E-2DE4-459A-BF7D-C99EDBE05EFD}" presName="parentText" presStyleLbl="node1" presStyleIdx="0" presStyleCnt="8" custLinFactNeighborY="-697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41E69-B282-4DF0-A590-7D43844113EB}" type="pres">
      <dgm:prSet presAssocID="{5C3EB513-05CD-4A95-9BE1-B27258B08473}" presName="spacer" presStyleCnt="0"/>
      <dgm:spPr/>
    </dgm:pt>
    <dgm:pt modelId="{20A573E5-FD00-4136-9530-9F89C877D72D}" type="pres">
      <dgm:prSet presAssocID="{81EEA0B7-5308-4A8C-AC07-9C11DF8A8FB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D1897-0C40-481A-B2E8-0F8BAE3D33FC}" type="pres">
      <dgm:prSet presAssocID="{0C64F29A-FBF7-4E38-9DB8-B87E5D4A36B4}" presName="spacer" presStyleCnt="0"/>
      <dgm:spPr/>
    </dgm:pt>
    <dgm:pt modelId="{FE3DA15E-BEF1-43BD-8252-507E10912F07}" type="pres">
      <dgm:prSet presAssocID="{2C284622-284F-4C02-9346-79F82CDAD8A3}" presName="parentText" presStyleLbl="node1" presStyleIdx="2" presStyleCnt="8" custLinFactNeighborX="1031" custLinFactNeighborY="-366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C7BC-3CD8-4DFB-8195-50DEAD173D7F}" type="pres">
      <dgm:prSet presAssocID="{6E2C6F92-D5A3-42CC-9059-C2223F9BA4C3}" presName="spacer" presStyleCnt="0"/>
      <dgm:spPr/>
    </dgm:pt>
    <dgm:pt modelId="{2FF9D61E-F6AE-463C-9CCE-4E97C29EADE9}" type="pres">
      <dgm:prSet presAssocID="{BF68A165-2F8C-43DF-96EA-FAFB1B188E8D}" presName="parentText" presStyleLbl="node1" presStyleIdx="3" presStyleCnt="8" custLinFactNeighborY="5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A996-C67E-45BA-B165-EA8613E382B3}" type="pres">
      <dgm:prSet presAssocID="{33429559-8611-4ED6-A2FD-D183BD22DF2F}" presName="spacer" presStyleCnt="0"/>
      <dgm:spPr/>
    </dgm:pt>
    <dgm:pt modelId="{E1B80988-47AF-4215-B9ED-688192CA8684}" type="pres">
      <dgm:prSet presAssocID="{863A0276-666E-43AE-AB5A-B670F054A8F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E627F-F5B8-4930-A6E6-C4B3D7B7A5AA}" type="pres">
      <dgm:prSet presAssocID="{2CCEDFD7-76B6-49CB-9BD5-F99A97962038}" presName="spacer" presStyleCnt="0"/>
      <dgm:spPr/>
    </dgm:pt>
    <dgm:pt modelId="{21576BBF-913E-4FB0-B684-90CD79961D76}" type="pres">
      <dgm:prSet presAssocID="{4A5A53D2-187E-44D7-A580-D8862EFC643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5EE68-AFAC-4193-85FB-E30A939E8D80}" type="pres">
      <dgm:prSet presAssocID="{B39AC807-7888-43EC-86E2-350C4142E441}" presName="spacer" presStyleCnt="0"/>
      <dgm:spPr/>
    </dgm:pt>
    <dgm:pt modelId="{2829BC5F-EA40-42D8-9AF1-E30F903ECE88}" type="pres">
      <dgm:prSet presAssocID="{FC8CA112-777F-4E6B-B496-91C28EA6A61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D8F2C-A6D4-40DE-B5EB-8DA33DDCA927}" type="pres">
      <dgm:prSet presAssocID="{8D413136-2033-44B1-AC22-C0B8CA08506B}" presName="spacer" presStyleCnt="0"/>
      <dgm:spPr/>
    </dgm:pt>
    <dgm:pt modelId="{5260E10D-288E-400A-B7E5-4F9B05E546CD}" type="pres">
      <dgm:prSet presAssocID="{F632D0CA-476C-41D6-A9A7-A2E1B18D437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37D7E-7DB2-4F2F-A33E-343CB2624A95}" srcId="{82C5DE72-8CF2-40AB-8B49-8819A50992BB}" destId="{BF68A165-2F8C-43DF-96EA-FAFB1B188E8D}" srcOrd="3" destOrd="0" parTransId="{5FFBD624-8083-4C13-86D5-98875C5D8B01}" sibTransId="{33429559-8611-4ED6-A2FD-D183BD22DF2F}"/>
    <dgm:cxn modelId="{9C89DD4A-4F1A-474E-9D42-BCFE4BA8BA8C}" srcId="{82C5DE72-8CF2-40AB-8B49-8819A50992BB}" destId="{81EEA0B7-5308-4A8C-AC07-9C11DF8A8FB0}" srcOrd="1" destOrd="0" parTransId="{79490811-8EF4-4982-A01E-4D38C6AD4608}" sibTransId="{0C64F29A-FBF7-4E38-9DB8-B87E5D4A36B4}"/>
    <dgm:cxn modelId="{D88CED90-1C37-432C-AB3D-69B78EE51579}" type="presOf" srcId="{F632D0CA-476C-41D6-A9A7-A2E1B18D437E}" destId="{5260E10D-288E-400A-B7E5-4F9B05E546CD}" srcOrd="0" destOrd="0" presId="urn:microsoft.com/office/officeart/2005/8/layout/vList2"/>
    <dgm:cxn modelId="{83BACCA1-C81A-42AB-A915-803672C272A3}" type="presOf" srcId="{545D899E-2DE4-459A-BF7D-C99EDBE05EFD}" destId="{70E14685-D10B-4B29-91AB-C6FC175B31EC}" srcOrd="0" destOrd="0" presId="urn:microsoft.com/office/officeart/2005/8/layout/vList2"/>
    <dgm:cxn modelId="{B2033647-4A07-4DB5-9752-A5BEC1C4AAC1}" type="presOf" srcId="{2C284622-284F-4C02-9346-79F82CDAD8A3}" destId="{FE3DA15E-BEF1-43BD-8252-507E10912F07}" srcOrd="0" destOrd="0" presId="urn:microsoft.com/office/officeart/2005/8/layout/vList2"/>
    <dgm:cxn modelId="{915301CA-79CC-4266-8289-203F449516C4}" srcId="{82C5DE72-8CF2-40AB-8B49-8819A50992BB}" destId="{FC8CA112-777F-4E6B-B496-91C28EA6A61F}" srcOrd="6" destOrd="0" parTransId="{3782689E-73E3-430E-A5D1-82E89BB4D51D}" sibTransId="{8D413136-2033-44B1-AC22-C0B8CA08506B}"/>
    <dgm:cxn modelId="{CD307DA9-84C2-4418-944E-33328E3FEE53}" type="presOf" srcId="{4A5A53D2-187E-44D7-A580-D8862EFC643B}" destId="{21576BBF-913E-4FB0-B684-90CD79961D76}" srcOrd="0" destOrd="0" presId="urn:microsoft.com/office/officeart/2005/8/layout/vList2"/>
    <dgm:cxn modelId="{3E75BCA6-F104-4208-8BE4-DE2A5F868591}" type="presOf" srcId="{82C5DE72-8CF2-40AB-8B49-8819A50992BB}" destId="{443DC345-68A1-4FC9-BEE8-5241307C7B9E}" srcOrd="0" destOrd="0" presId="urn:microsoft.com/office/officeart/2005/8/layout/vList2"/>
    <dgm:cxn modelId="{2FACD6E0-93A3-48ED-8D5F-1B09FE2AD2E4}" type="presOf" srcId="{BF68A165-2F8C-43DF-96EA-FAFB1B188E8D}" destId="{2FF9D61E-F6AE-463C-9CCE-4E97C29EADE9}" srcOrd="0" destOrd="0" presId="urn:microsoft.com/office/officeart/2005/8/layout/vList2"/>
    <dgm:cxn modelId="{F4C512EA-AFA8-434E-AC7A-A8567FF4E5BF}" type="presOf" srcId="{863A0276-666E-43AE-AB5A-B670F054A8F6}" destId="{E1B80988-47AF-4215-B9ED-688192CA8684}" srcOrd="0" destOrd="0" presId="urn:microsoft.com/office/officeart/2005/8/layout/vList2"/>
    <dgm:cxn modelId="{E008E4DA-3A25-49BA-8E50-D38316AE7625}" srcId="{82C5DE72-8CF2-40AB-8B49-8819A50992BB}" destId="{4A5A53D2-187E-44D7-A580-D8862EFC643B}" srcOrd="5" destOrd="0" parTransId="{E157B97E-7BC3-47DA-8BE0-C9A60FC78A17}" sibTransId="{B39AC807-7888-43EC-86E2-350C4142E441}"/>
    <dgm:cxn modelId="{09FB52A0-A348-40E4-837F-B56A293DEF8B}" srcId="{82C5DE72-8CF2-40AB-8B49-8819A50992BB}" destId="{2C284622-284F-4C02-9346-79F82CDAD8A3}" srcOrd="2" destOrd="0" parTransId="{4E65F905-12BC-4A82-BAB3-BEEB1D493BCC}" sibTransId="{6E2C6F92-D5A3-42CC-9059-C2223F9BA4C3}"/>
    <dgm:cxn modelId="{73A32CAA-3495-4EAE-85F9-7DA9A9D0EC53}" type="presOf" srcId="{FC8CA112-777F-4E6B-B496-91C28EA6A61F}" destId="{2829BC5F-EA40-42D8-9AF1-E30F903ECE88}" srcOrd="0" destOrd="0" presId="urn:microsoft.com/office/officeart/2005/8/layout/vList2"/>
    <dgm:cxn modelId="{A32EA7C7-8EB1-4CFB-81AB-9EAE5ED2A586}" srcId="{82C5DE72-8CF2-40AB-8B49-8819A50992BB}" destId="{863A0276-666E-43AE-AB5A-B670F054A8F6}" srcOrd="4" destOrd="0" parTransId="{FE41A741-87B8-4CB5-BAF5-F06A372CEBF8}" sibTransId="{2CCEDFD7-76B6-49CB-9BD5-F99A97962038}"/>
    <dgm:cxn modelId="{72620C98-6809-4FCE-A444-075C36F6215D}" srcId="{82C5DE72-8CF2-40AB-8B49-8819A50992BB}" destId="{F632D0CA-476C-41D6-A9A7-A2E1B18D437E}" srcOrd="7" destOrd="0" parTransId="{20418230-7026-4B44-AB7D-B78C25AC0E8B}" sibTransId="{B97B84D1-8351-43CB-80A9-422DD414F087}"/>
    <dgm:cxn modelId="{C4012C8F-9A84-4432-BFCA-A4E456D5D14E}" type="presOf" srcId="{81EEA0B7-5308-4A8C-AC07-9C11DF8A8FB0}" destId="{20A573E5-FD00-4136-9530-9F89C877D72D}" srcOrd="0" destOrd="0" presId="urn:microsoft.com/office/officeart/2005/8/layout/vList2"/>
    <dgm:cxn modelId="{137D5147-93E2-4685-BB9C-054AADE99E8C}" srcId="{82C5DE72-8CF2-40AB-8B49-8819A50992BB}" destId="{545D899E-2DE4-459A-BF7D-C99EDBE05EFD}" srcOrd="0" destOrd="0" parTransId="{64C76799-0A05-44C3-83D6-7BAAE8239C54}" sibTransId="{5C3EB513-05CD-4A95-9BE1-B27258B08473}"/>
    <dgm:cxn modelId="{CA8B8247-005C-442A-B0D0-AE7EDB5EF46E}" type="presParOf" srcId="{443DC345-68A1-4FC9-BEE8-5241307C7B9E}" destId="{70E14685-D10B-4B29-91AB-C6FC175B31EC}" srcOrd="0" destOrd="0" presId="urn:microsoft.com/office/officeart/2005/8/layout/vList2"/>
    <dgm:cxn modelId="{E82BECED-7700-45F2-B9BE-97382DFEE863}" type="presParOf" srcId="{443DC345-68A1-4FC9-BEE8-5241307C7B9E}" destId="{E6C41E69-B282-4DF0-A590-7D43844113EB}" srcOrd="1" destOrd="0" presId="urn:microsoft.com/office/officeart/2005/8/layout/vList2"/>
    <dgm:cxn modelId="{49AFD5E1-C1EB-499F-B603-CB47D00476C4}" type="presParOf" srcId="{443DC345-68A1-4FC9-BEE8-5241307C7B9E}" destId="{20A573E5-FD00-4136-9530-9F89C877D72D}" srcOrd="2" destOrd="0" presId="urn:microsoft.com/office/officeart/2005/8/layout/vList2"/>
    <dgm:cxn modelId="{F15EBDAB-1DBA-4816-87A7-A7826EF4E181}" type="presParOf" srcId="{443DC345-68A1-4FC9-BEE8-5241307C7B9E}" destId="{987D1897-0C40-481A-B2E8-0F8BAE3D33FC}" srcOrd="3" destOrd="0" presId="urn:microsoft.com/office/officeart/2005/8/layout/vList2"/>
    <dgm:cxn modelId="{2AF3144A-4E20-4019-976E-EECDE464A00B}" type="presParOf" srcId="{443DC345-68A1-4FC9-BEE8-5241307C7B9E}" destId="{FE3DA15E-BEF1-43BD-8252-507E10912F07}" srcOrd="4" destOrd="0" presId="urn:microsoft.com/office/officeart/2005/8/layout/vList2"/>
    <dgm:cxn modelId="{6BCE5B29-1890-426D-BB11-6FD437D0D795}" type="presParOf" srcId="{443DC345-68A1-4FC9-BEE8-5241307C7B9E}" destId="{E27FC7BC-3CD8-4DFB-8195-50DEAD173D7F}" srcOrd="5" destOrd="0" presId="urn:microsoft.com/office/officeart/2005/8/layout/vList2"/>
    <dgm:cxn modelId="{6A811CDB-D4F2-4E77-9080-7F80957B30BC}" type="presParOf" srcId="{443DC345-68A1-4FC9-BEE8-5241307C7B9E}" destId="{2FF9D61E-F6AE-463C-9CCE-4E97C29EADE9}" srcOrd="6" destOrd="0" presId="urn:microsoft.com/office/officeart/2005/8/layout/vList2"/>
    <dgm:cxn modelId="{30B854DD-4E58-4AF8-9484-A88471FE0B2D}" type="presParOf" srcId="{443DC345-68A1-4FC9-BEE8-5241307C7B9E}" destId="{CDF5A996-C67E-45BA-B165-EA8613E382B3}" srcOrd="7" destOrd="0" presId="urn:microsoft.com/office/officeart/2005/8/layout/vList2"/>
    <dgm:cxn modelId="{01B5DC8C-CBC8-4D47-87F3-A12C01297BF8}" type="presParOf" srcId="{443DC345-68A1-4FC9-BEE8-5241307C7B9E}" destId="{E1B80988-47AF-4215-B9ED-688192CA8684}" srcOrd="8" destOrd="0" presId="urn:microsoft.com/office/officeart/2005/8/layout/vList2"/>
    <dgm:cxn modelId="{CDA75C3B-577C-44B7-8351-3D4FF0474408}" type="presParOf" srcId="{443DC345-68A1-4FC9-BEE8-5241307C7B9E}" destId="{9A4E627F-F5B8-4930-A6E6-C4B3D7B7A5AA}" srcOrd="9" destOrd="0" presId="urn:microsoft.com/office/officeart/2005/8/layout/vList2"/>
    <dgm:cxn modelId="{965A0FA0-3D7F-446C-A349-FB5A405B96E8}" type="presParOf" srcId="{443DC345-68A1-4FC9-BEE8-5241307C7B9E}" destId="{21576BBF-913E-4FB0-B684-90CD79961D76}" srcOrd="10" destOrd="0" presId="urn:microsoft.com/office/officeart/2005/8/layout/vList2"/>
    <dgm:cxn modelId="{712E93E5-67BF-4D98-9B0B-9E2812D297E7}" type="presParOf" srcId="{443DC345-68A1-4FC9-BEE8-5241307C7B9E}" destId="{E885EE68-AFAC-4193-85FB-E30A939E8D80}" srcOrd="11" destOrd="0" presId="urn:microsoft.com/office/officeart/2005/8/layout/vList2"/>
    <dgm:cxn modelId="{413CD8C6-090A-48A8-8DB5-6D96AB26F825}" type="presParOf" srcId="{443DC345-68A1-4FC9-BEE8-5241307C7B9E}" destId="{2829BC5F-EA40-42D8-9AF1-E30F903ECE88}" srcOrd="12" destOrd="0" presId="urn:microsoft.com/office/officeart/2005/8/layout/vList2"/>
    <dgm:cxn modelId="{567C1EE4-2412-4026-B4F2-4D602FBA4A45}" type="presParOf" srcId="{443DC345-68A1-4FC9-BEE8-5241307C7B9E}" destId="{573D8F2C-A6D4-40DE-B5EB-8DA33DDCA927}" srcOrd="13" destOrd="0" presId="urn:microsoft.com/office/officeart/2005/8/layout/vList2"/>
    <dgm:cxn modelId="{40B0E906-5CC6-49D9-910F-C47243EB8452}" type="presParOf" srcId="{443DC345-68A1-4FC9-BEE8-5241307C7B9E}" destId="{5260E10D-288E-400A-B7E5-4F9B05E546C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0F709-AB07-42B9-B8EB-1B2E8746EE72}">
      <dsp:nvSpPr>
        <dsp:cNvPr id="0" name=""/>
        <dsp:cNvSpPr/>
      </dsp:nvSpPr>
      <dsp:spPr>
        <a:xfrm>
          <a:off x="2877456" y="1225068"/>
          <a:ext cx="2839811" cy="28398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/>
            <a:t>Укупно остварени буџетски приходи и примања </a:t>
          </a:r>
          <a:r>
            <a:rPr lang="sr-Latn-RS" sz="1800" kern="1200" dirty="0" smtClean="0">
              <a:solidFill>
                <a:srgbClr val="FF0000"/>
              </a:solidFill>
            </a:rPr>
            <a:t>827.758.022</a:t>
          </a:r>
          <a:r>
            <a:rPr lang="sr-Cyrl-RS" sz="1800" kern="1200" dirty="0" smtClean="0"/>
            <a:t>динара</a:t>
          </a:r>
          <a:endParaRPr lang="sr-Latn-RS" sz="1800" kern="1200" dirty="0"/>
        </a:p>
      </dsp:txBody>
      <dsp:txXfrm>
        <a:off x="3293337" y="1640949"/>
        <a:ext cx="2008049" cy="2008049"/>
      </dsp:txXfrm>
    </dsp:sp>
    <dsp:sp modelId="{1E48DC28-EBDC-4BE0-9094-D51E4D1A8576}">
      <dsp:nvSpPr>
        <dsp:cNvPr id="0" name=""/>
        <dsp:cNvSpPr/>
      </dsp:nvSpPr>
      <dsp:spPr>
        <a:xfrm>
          <a:off x="3587409" y="87614"/>
          <a:ext cx="1419905" cy="14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пореза </a:t>
          </a:r>
          <a:r>
            <a:rPr lang="sr-Latn-RS" sz="1000" kern="1200" dirty="0" smtClean="0">
              <a:solidFill>
                <a:srgbClr val="FF0000"/>
              </a:solidFill>
            </a:rPr>
            <a:t>313.564.402</a:t>
          </a:r>
          <a:r>
            <a:rPr lang="sr-Cyrl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3795349" y="295554"/>
        <a:ext cx="1004025" cy="1004025"/>
      </dsp:txXfrm>
    </dsp:sp>
    <dsp:sp modelId="{EB89CB60-213E-431F-B611-84321B4647B1}">
      <dsp:nvSpPr>
        <dsp:cNvPr id="0" name=""/>
        <dsp:cNvSpPr/>
      </dsp:nvSpPr>
      <dsp:spPr>
        <a:xfrm>
          <a:off x="5344397" y="1364141"/>
          <a:ext cx="1419905" cy="14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Дотације и трансфери </a:t>
          </a:r>
          <a:r>
            <a:rPr lang="sr-Latn-RS" sz="1000" kern="1200" dirty="0" smtClean="0">
              <a:solidFill>
                <a:srgbClr val="FF0000"/>
              </a:solidFill>
            </a:rPr>
            <a:t>414.019.687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5552337" y="1572081"/>
        <a:ext cx="1004025" cy="1004025"/>
      </dsp:txXfrm>
    </dsp:sp>
    <dsp:sp modelId="{5E756D5E-9AFF-4693-AE03-CDC062CA5968}">
      <dsp:nvSpPr>
        <dsp:cNvPr id="0" name=""/>
        <dsp:cNvSpPr/>
      </dsp:nvSpPr>
      <dsp:spPr>
        <a:xfrm>
          <a:off x="4673287" y="3429604"/>
          <a:ext cx="1419905" cy="14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</a:t>
          </a:r>
          <a:r>
            <a:rPr lang="sr-Latn-RS" sz="1000" kern="1200" dirty="0" smtClean="0">
              <a:solidFill>
                <a:srgbClr val="FF0000"/>
              </a:solidFill>
            </a:rPr>
            <a:t>94.532.278</a:t>
          </a:r>
          <a:r>
            <a:rPr lang="sr-Cyrl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sr-Latn-RS" sz="1000" kern="1200" dirty="0"/>
        </a:p>
      </dsp:txBody>
      <dsp:txXfrm>
        <a:off x="4881227" y="3637544"/>
        <a:ext cx="1004025" cy="1004025"/>
      </dsp:txXfrm>
    </dsp:sp>
    <dsp:sp modelId="{6E2D8596-3A8B-4B87-841E-D772DEAFF40C}">
      <dsp:nvSpPr>
        <dsp:cNvPr id="0" name=""/>
        <dsp:cNvSpPr/>
      </dsp:nvSpPr>
      <dsp:spPr>
        <a:xfrm>
          <a:off x="2501531" y="3429604"/>
          <a:ext cx="1419905" cy="14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нефинансијеске имовине </a:t>
          </a:r>
          <a:r>
            <a:rPr lang="sr-Latn-RS" sz="1000" kern="1200" dirty="0" smtClean="0">
              <a:solidFill>
                <a:srgbClr val="FF0000"/>
              </a:solidFill>
            </a:rPr>
            <a:t>696.459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2709471" y="3637544"/>
        <a:ext cx="1004025" cy="1004025"/>
      </dsp:txXfrm>
    </dsp:sp>
    <dsp:sp modelId="{E440EA82-BE25-4AF0-9EE9-634FD4F5A960}">
      <dsp:nvSpPr>
        <dsp:cNvPr id="0" name=""/>
        <dsp:cNvSpPr/>
      </dsp:nvSpPr>
      <dsp:spPr>
        <a:xfrm>
          <a:off x="1858972" y="1368418"/>
          <a:ext cx="1419905" cy="14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Меморандумске ставке за рефундацију расхода </a:t>
          </a:r>
          <a:r>
            <a:rPr lang="sr-Cyrl-RS" sz="1000" kern="1200" dirty="0" smtClean="0">
              <a:solidFill>
                <a:srgbClr val="FF0000"/>
              </a:solidFill>
            </a:rPr>
            <a:t>4.862.454  </a:t>
          </a:r>
          <a:r>
            <a:rPr lang="sr-Cyrl-RS" sz="1000" kern="1200" dirty="0" smtClean="0">
              <a:solidFill>
                <a:schemeClr val="tx1"/>
              </a:solidFill>
            </a:rPr>
            <a:t>динара</a:t>
          </a:r>
          <a:endParaRPr lang="sr-Latn-RS" sz="1000" kern="1200" dirty="0">
            <a:solidFill>
              <a:schemeClr val="tx1"/>
            </a:solidFill>
          </a:endParaRPr>
        </a:p>
      </dsp:txBody>
      <dsp:txXfrm>
        <a:off x="2066912" y="1576358"/>
        <a:ext cx="1004025" cy="1004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3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399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30694-D224-4AFD-83D0-A9B26CD4AE63}">
      <dsp:nvSpPr>
        <dsp:cNvPr id="0" name=""/>
        <dsp:cNvSpPr/>
      </dsp:nvSpPr>
      <dsp:spPr>
        <a:xfrm>
          <a:off x="2928081" y="1099281"/>
          <a:ext cx="2738561" cy="27385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Укупно извршени расходи и издаци износе </a:t>
          </a:r>
          <a:r>
            <a:rPr lang="sr-Cyrl-RS" sz="2200" kern="1200" dirty="0" smtClean="0">
              <a:solidFill>
                <a:srgbClr val="FF0000"/>
              </a:solidFill>
            </a:rPr>
            <a:t>800.857.769</a:t>
          </a:r>
          <a:r>
            <a:rPr lang="sr-Latn-RS" sz="2200" kern="1200" dirty="0" smtClean="0">
              <a:solidFill>
                <a:srgbClr val="FF0000"/>
              </a:solidFill>
            </a:rPr>
            <a:t> </a:t>
          </a:r>
          <a:r>
            <a:rPr lang="sr-Cyrl-RS" sz="2200" kern="1200" dirty="0" smtClean="0"/>
            <a:t>динара</a:t>
          </a:r>
          <a:endParaRPr lang="sr-Latn-RS" sz="2200" kern="1200" dirty="0"/>
        </a:p>
      </dsp:txBody>
      <dsp:txXfrm>
        <a:off x="3329134" y="1500334"/>
        <a:ext cx="1936455" cy="1936455"/>
      </dsp:txXfrm>
    </dsp:sp>
    <dsp:sp modelId="{581D9C24-D691-4644-99EB-4A6B1D74C269}">
      <dsp:nvSpPr>
        <dsp:cNvPr id="0" name=""/>
        <dsp:cNvSpPr/>
      </dsp:nvSpPr>
      <dsp:spPr>
        <a:xfrm>
          <a:off x="3612722" y="488"/>
          <a:ext cx="1369280" cy="1369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Расходи за запослене </a:t>
          </a:r>
          <a:r>
            <a:rPr lang="sr-Cyrl-RS" sz="1100" kern="1200" dirty="0" smtClean="0">
              <a:solidFill>
                <a:srgbClr val="FF0000"/>
              </a:solidFill>
            </a:rPr>
            <a:t>126.070.897 </a:t>
          </a:r>
          <a:r>
            <a:rPr lang="sr-Cyrl-RS" sz="1100" kern="1200" dirty="0" smtClean="0"/>
            <a:t>динара</a:t>
          </a:r>
          <a:endParaRPr lang="sr-Latn-RS" sz="1100" kern="1200" dirty="0"/>
        </a:p>
      </dsp:txBody>
      <dsp:txXfrm>
        <a:off x="3813248" y="201014"/>
        <a:ext cx="968228" cy="968228"/>
      </dsp:txXfrm>
    </dsp:sp>
    <dsp:sp modelId="{00760FBC-BB29-4E8F-A3FA-0B8C20635B76}">
      <dsp:nvSpPr>
        <dsp:cNvPr id="0" name=""/>
        <dsp:cNvSpPr/>
      </dsp:nvSpPr>
      <dsp:spPr>
        <a:xfrm>
          <a:off x="4873799" y="522844"/>
          <a:ext cx="1369280" cy="1369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Коришћење роба и услуга </a:t>
          </a:r>
          <a:r>
            <a:rPr lang="sr-Cyrl-RS" sz="1100" kern="1200" dirty="0" smtClean="0">
              <a:solidFill>
                <a:srgbClr val="FF0000"/>
              </a:solidFill>
            </a:rPr>
            <a:t>216.282.276</a:t>
          </a:r>
          <a:r>
            <a:rPr lang="sr-Latn-RS" sz="1100" kern="1200" dirty="0" smtClean="0">
              <a:solidFill>
                <a:srgbClr val="FF0000"/>
              </a:solidFill>
            </a:rPr>
            <a:t> </a:t>
          </a:r>
          <a:r>
            <a:rPr lang="sr-Cyrl-RS" sz="1100" kern="1200" dirty="0" smtClean="0"/>
            <a:t>динара</a:t>
          </a:r>
          <a:endParaRPr lang="sr-Latn-RS" sz="1100" kern="1200" dirty="0"/>
        </a:p>
      </dsp:txBody>
      <dsp:txXfrm>
        <a:off x="5074325" y="723370"/>
        <a:ext cx="968228" cy="968228"/>
      </dsp:txXfrm>
    </dsp:sp>
    <dsp:sp modelId="{6E484F8A-3CF3-4AFF-9FB8-1AE41894B273}">
      <dsp:nvSpPr>
        <dsp:cNvPr id="0" name=""/>
        <dsp:cNvSpPr/>
      </dsp:nvSpPr>
      <dsp:spPr>
        <a:xfrm>
          <a:off x="5396155" y="1783922"/>
          <a:ext cx="1369280" cy="1369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Отплата камата </a:t>
          </a:r>
          <a:r>
            <a:rPr lang="sr-Cyrl-RS" sz="1100" kern="1200" dirty="0" smtClean="0">
              <a:solidFill>
                <a:srgbClr val="FF0000"/>
              </a:solidFill>
            </a:rPr>
            <a:t>292.740</a:t>
          </a:r>
          <a:endParaRPr lang="sr-Latn-RS" sz="1100" kern="1200" dirty="0" smtClean="0">
            <a:solidFill>
              <a:srgbClr val="FF00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dirty="0" smtClean="0">
              <a:solidFill>
                <a:srgbClr val="FF0000"/>
              </a:solidFill>
            </a:rPr>
            <a:t> </a:t>
          </a:r>
          <a:r>
            <a:rPr lang="sr-Cyrl-RS" sz="1100" kern="1200" dirty="0" smtClean="0"/>
            <a:t>динара </a:t>
          </a:r>
          <a:endParaRPr lang="sr-Latn-RS" sz="1100" kern="1200" dirty="0"/>
        </a:p>
      </dsp:txBody>
      <dsp:txXfrm>
        <a:off x="5596681" y="1984448"/>
        <a:ext cx="968228" cy="968228"/>
      </dsp:txXfrm>
    </dsp:sp>
    <dsp:sp modelId="{34B43685-141A-4461-AE6A-301BAC908C60}">
      <dsp:nvSpPr>
        <dsp:cNvPr id="0" name=""/>
        <dsp:cNvSpPr/>
      </dsp:nvSpPr>
      <dsp:spPr>
        <a:xfrm>
          <a:off x="4873799" y="3044999"/>
          <a:ext cx="1369280" cy="1369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Субвенције </a:t>
          </a:r>
          <a:r>
            <a:rPr lang="sr-Cyrl-RS" sz="1100" kern="1200" dirty="0" smtClean="0">
              <a:solidFill>
                <a:srgbClr val="FF0000"/>
              </a:solidFill>
            </a:rPr>
            <a:t>18.969.185 </a:t>
          </a:r>
          <a:r>
            <a:rPr lang="sr-Cyrl-RS" sz="1100" kern="1200" dirty="0" smtClean="0"/>
            <a:t>динара</a:t>
          </a:r>
          <a:endParaRPr lang="sr-Latn-RS" sz="1100" kern="1200" dirty="0"/>
        </a:p>
      </dsp:txBody>
      <dsp:txXfrm>
        <a:off x="5074325" y="3245525"/>
        <a:ext cx="968228" cy="968228"/>
      </dsp:txXfrm>
    </dsp:sp>
    <dsp:sp modelId="{EEF973BF-B90E-4D0F-AC07-BB28F004C6A7}">
      <dsp:nvSpPr>
        <dsp:cNvPr id="0" name=""/>
        <dsp:cNvSpPr/>
      </dsp:nvSpPr>
      <dsp:spPr>
        <a:xfrm>
          <a:off x="3612722" y="3567355"/>
          <a:ext cx="1369280" cy="1369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Донације, дотације и трансфери </a:t>
          </a:r>
          <a:r>
            <a:rPr lang="sr-Cyrl-RS" sz="1100" kern="1200" dirty="0" smtClean="0">
              <a:solidFill>
                <a:srgbClr val="FF0000"/>
              </a:solidFill>
            </a:rPr>
            <a:t>79.323.623</a:t>
          </a:r>
          <a:r>
            <a:rPr lang="sr-Latn-RS" sz="1100" kern="1200" dirty="0" smtClean="0">
              <a:solidFill>
                <a:srgbClr val="FF0000"/>
              </a:solidFill>
            </a:rPr>
            <a:t> </a:t>
          </a:r>
          <a:r>
            <a:rPr lang="sr-Cyrl-RS" sz="1100" kern="1200" dirty="0" smtClean="0"/>
            <a:t>динара</a:t>
          </a:r>
          <a:endParaRPr lang="sr-Latn-RS" sz="1100" kern="1200" dirty="0"/>
        </a:p>
      </dsp:txBody>
      <dsp:txXfrm>
        <a:off x="3813248" y="3767881"/>
        <a:ext cx="968228" cy="968228"/>
      </dsp:txXfrm>
    </dsp:sp>
    <dsp:sp modelId="{281404DC-9187-40D0-97FF-0D818AB2F366}">
      <dsp:nvSpPr>
        <dsp:cNvPr id="0" name=""/>
        <dsp:cNvSpPr/>
      </dsp:nvSpPr>
      <dsp:spPr>
        <a:xfrm>
          <a:off x="2351644" y="3044999"/>
          <a:ext cx="1369280" cy="1369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Социјално осигурање и социјална заштита </a:t>
          </a:r>
          <a:r>
            <a:rPr lang="sr-Cyrl-RS" sz="1100" kern="1200" dirty="0" smtClean="0">
              <a:solidFill>
                <a:srgbClr val="FF0000"/>
              </a:solidFill>
            </a:rPr>
            <a:t>67.711.390</a:t>
          </a:r>
          <a:r>
            <a:rPr lang="sr-Latn-RS" sz="1100" kern="1200" dirty="0" smtClean="0">
              <a:solidFill>
                <a:srgbClr val="FF0000"/>
              </a:solidFill>
            </a:rPr>
            <a:t> </a:t>
          </a:r>
          <a:r>
            <a:rPr lang="sr-Cyrl-RS" sz="1100" kern="1200" dirty="0" smtClean="0"/>
            <a:t>динара</a:t>
          </a:r>
          <a:endParaRPr lang="sr-Latn-RS" sz="1100" kern="1200" dirty="0"/>
        </a:p>
      </dsp:txBody>
      <dsp:txXfrm>
        <a:off x="2552170" y="3245525"/>
        <a:ext cx="968228" cy="968228"/>
      </dsp:txXfrm>
    </dsp:sp>
    <dsp:sp modelId="{ADDA55F8-68B2-4192-A0FF-92D5AADED3EF}">
      <dsp:nvSpPr>
        <dsp:cNvPr id="0" name=""/>
        <dsp:cNvSpPr/>
      </dsp:nvSpPr>
      <dsp:spPr>
        <a:xfrm>
          <a:off x="1829288" y="1783922"/>
          <a:ext cx="1369280" cy="1369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Остали расходи </a:t>
          </a:r>
          <a:r>
            <a:rPr lang="sr-Cyrl-RS" sz="1100" kern="1200" dirty="0" smtClean="0">
              <a:solidFill>
                <a:srgbClr val="FF0000"/>
              </a:solidFill>
            </a:rPr>
            <a:t>31.567.818 </a:t>
          </a:r>
          <a:r>
            <a:rPr lang="sr-Cyrl-RS" sz="1100" kern="1200" dirty="0" smtClean="0"/>
            <a:t>динара</a:t>
          </a:r>
          <a:endParaRPr lang="sr-Latn-RS" sz="1100" kern="1200" dirty="0"/>
        </a:p>
      </dsp:txBody>
      <dsp:txXfrm>
        <a:off x="2029814" y="1984448"/>
        <a:ext cx="968228" cy="968228"/>
      </dsp:txXfrm>
    </dsp:sp>
    <dsp:sp modelId="{68D8E666-A4BC-49C9-9193-F48DBF84BB6B}">
      <dsp:nvSpPr>
        <dsp:cNvPr id="0" name=""/>
        <dsp:cNvSpPr/>
      </dsp:nvSpPr>
      <dsp:spPr>
        <a:xfrm>
          <a:off x="2351644" y="522844"/>
          <a:ext cx="1369280" cy="1369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Капитални издаци </a:t>
          </a:r>
          <a:r>
            <a:rPr lang="sr-Cyrl-RS" sz="1100" kern="1200" dirty="0" smtClean="0">
              <a:solidFill>
                <a:srgbClr val="FF0000"/>
              </a:solidFill>
            </a:rPr>
            <a:t>260.639.840 </a:t>
          </a:r>
          <a:r>
            <a:rPr lang="sr-Cyrl-RS" sz="1100" kern="1200" dirty="0" smtClean="0"/>
            <a:t>динара</a:t>
          </a:r>
          <a:endParaRPr lang="sr-Latn-RS" sz="1100" kern="1200" dirty="0"/>
        </a:p>
      </dsp:txBody>
      <dsp:txXfrm>
        <a:off x="2552170" y="723370"/>
        <a:ext cx="968228" cy="968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14685-D10B-4B29-91AB-C6FC175B31EC}">
      <dsp:nvSpPr>
        <dsp:cNvPr id="0" name=""/>
        <dsp:cNvSpPr/>
      </dsp:nvSpPr>
      <dsp:spPr>
        <a:xfrm>
          <a:off x="0" y="0"/>
          <a:ext cx="7391399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0" i="0" u="none" kern="1200" dirty="0" smtClean="0"/>
            <a:t>Скупштина општине	             </a:t>
          </a:r>
          <a:r>
            <a:rPr lang="sr-Latn-RS" sz="2400" b="0" i="0" u="none" kern="1200" dirty="0" smtClean="0"/>
            <a:t>7.965.824</a:t>
          </a:r>
          <a:endParaRPr lang="sr-Latn-RS" sz="2400" kern="1200" dirty="0"/>
        </a:p>
      </dsp:txBody>
      <dsp:txXfrm>
        <a:off x="28100" y="28100"/>
        <a:ext cx="7335199" cy="519439"/>
      </dsp:txXfrm>
    </dsp:sp>
    <dsp:sp modelId="{20A573E5-FD00-4136-9530-9F89C877D72D}">
      <dsp:nvSpPr>
        <dsp:cNvPr id="0" name=""/>
        <dsp:cNvSpPr/>
      </dsp:nvSpPr>
      <dsp:spPr>
        <a:xfrm>
          <a:off x="0" y="691079"/>
          <a:ext cx="7391399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0" i="0" u="none" kern="1200" dirty="0" smtClean="0"/>
            <a:t>Председник 	</a:t>
          </a:r>
          <a:r>
            <a:rPr lang="sr-Latn-RS" sz="2400" b="0" i="0" u="none" kern="1200" dirty="0" smtClean="0"/>
            <a:t>                              2.366.427</a:t>
          </a:r>
          <a:endParaRPr lang="sr-Latn-RS" sz="2400" kern="1200" dirty="0"/>
        </a:p>
      </dsp:txBody>
      <dsp:txXfrm>
        <a:off x="28100" y="719179"/>
        <a:ext cx="7335199" cy="519439"/>
      </dsp:txXfrm>
    </dsp:sp>
    <dsp:sp modelId="{FE3DA15E-BEF1-43BD-8252-507E10912F07}">
      <dsp:nvSpPr>
        <dsp:cNvPr id="0" name=""/>
        <dsp:cNvSpPr/>
      </dsp:nvSpPr>
      <dsp:spPr>
        <a:xfrm>
          <a:off x="0" y="1310507"/>
          <a:ext cx="7391399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0" i="0" u="none" kern="1200" dirty="0" smtClean="0"/>
            <a:t>Општинско веће	              </a:t>
          </a:r>
          <a:r>
            <a:rPr lang="sr-Latn-RS" sz="2400" b="0" i="0" u="none" kern="1200" dirty="0" smtClean="0"/>
            <a:t>8.013.855</a:t>
          </a:r>
          <a:endParaRPr lang="sr-Latn-RS" sz="2400" kern="1200" dirty="0"/>
        </a:p>
      </dsp:txBody>
      <dsp:txXfrm>
        <a:off x="28100" y="1338607"/>
        <a:ext cx="7335199" cy="519439"/>
      </dsp:txXfrm>
    </dsp:sp>
    <dsp:sp modelId="{2FF9D61E-F6AE-463C-9CCE-4E97C29EADE9}">
      <dsp:nvSpPr>
        <dsp:cNvPr id="0" name=""/>
        <dsp:cNvSpPr/>
      </dsp:nvSpPr>
      <dsp:spPr>
        <a:xfrm>
          <a:off x="0" y="1984274"/>
          <a:ext cx="7391399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0" i="0" u="none" kern="1200" dirty="0" smtClean="0"/>
            <a:t>Општинска  управа                     </a:t>
          </a:r>
          <a:r>
            <a:rPr lang="sr-Latn-RS" sz="2400" b="0" i="0" u="none" kern="1200" dirty="0" smtClean="0"/>
            <a:t>672.240.397</a:t>
          </a:r>
          <a:endParaRPr lang="sr-Latn-RS" sz="2400" kern="1200" dirty="0"/>
        </a:p>
      </dsp:txBody>
      <dsp:txXfrm>
        <a:off x="28100" y="2012374"/>
        <a:ext cx="7335199" cy="519439"/>
      </dsp:txXfrm>
    </dsp:sp>
    <dsp:sp modelId="{E1B80988-47AF-4215-B9ED-688192CA8684}">
      <dsp:nvSpPr>
        <dsp:cNvPr id="0" name=""/>
        <dsp:cNvSpPr/>
      </dsp:nvSpPr>
      <dsp:spPr>
        <a:xfrm>
          <a:off x="0" y="2625359"/>
          <a:ext cx="7391399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0" i="0" u="none" kern="1200" dirty="0" smtClean="0"/>
            <a:t>Општинско правобранилаштво</a:t>
          </a:r>
          <a:r>
            <a:rPr lang="sr-Latn-RS" sz="2400" b="0" i="0" u="none" kern="1200" dirty="0" smtClean="0"/>
            <a:t>  </a:t>
          </a:r>
          <a:r>
            <a:rPr lang="sr-Cyrl-RS" sz="2400" b="0" i="0" u="none" kern="1200" dirty="0" smtClean="0"/>
            <a:t>	</a:t>
          </a:r>
          <a:r>
            <a:rPr lang="sr-Latn-RS" sz="2400" b="0" i="0" u="none" kern="1200" dirty="0" smtClean="0"/>
            <a:t>               0 </a:t>
          </a:r>
          <a:endParaRPr lang="sr-Latn-RS" sz="2400" kern="1200" dirty="0"/>
        </a:p>
      </dsp:txBody>
      <dsp:txXfrm>
        <a:off x="28100" y="2653459"/>
        <a:ext cx="7335199" cy="519439"/>
      </dsp:txXfrm>
    </dsp:sp>
    <dsp:sp modelId="{21576BBF-913E-4FB0-B684-90CD79961D76}">
      <dsp:nvSpPr>
        <dsp:cNvPr id="0" name=""/>
        <dsp:cNvSpPr/>
      </dsp:nvSpPr>
      <dsp:spPr>
        <a:xfrm>
          <a:off x="0" y="3270119"/>
          <a:ext cx="7391399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0" i="0" u="none" kern="1200" dirty="0" smtClean="0"/>
            <a:t>Предшколско образовање          </a:t>
          </a:r>
          <a:r>
            <a:rPr lang="sr-Latn-RS" sz="2400" b="0" i="0" u="none" kern="1200" dirty="0" smtClean="0"/>
            <a:t>79.585.858</a:t>
          </a:r>
          <a:endParaRPr lang="sr-Latn-RS" sz="2400" kern="1200" dirty="0"/>
        </a:p>
      </dsp:txBody>
      <dsp:txXfrm>
        <a:off x="28100" y="3298219"/>
        <a:ext cx="7335199" cy="519439"/>
      </dsp:txXfrm>
    </dsp:sp>
    <dsp:sp modelId="{2829BC5F-EA40-42D8-9AF1-E30F903ECE88}">
      <dsp:nvSpPr>
        <dsp:cNvPr id="0" name=""/>
        <dsp:cNvSpPr/>
      </dsp:nvSpPr>
      <dsp:spPr>
        <a:xfrm>
          <a:off x="0" y="3914879"/>
          <a:ext cx="7391399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0" i="0" u="none" kern="1200" dirty="0" smtClean="0"/>
            <a:t>Култура	</a:t>
          </a:r>
          <a:r>
            <a:rPr lang="sr-Latn-RS" sz="2400" b="0" i="0" u="none" kern="1200" dirty="0" smtClean="0"/>
            <a:t>                                             14.811.093</a:t>
          </a:r>
          <a:endParaRPr lang="sr-Latn-RS" sz="2400" kern="1200" dirty="0"/>
        </a:p>
      </dsp:txBody>
      <dsp:txXfrm>
        <a:off x="28100" y="3942979"/>
        <a:ext cx="7335199" cy="519439"/>
      </dsp:txXfrm>
    </dsp:sp>
    <dsp:sp modelId="{5260E10D-288E-400A-B7E5-4F9B05E546CD}">
      <dsp:nvSpPr>
        <dsp:cNvPr id="0" name=""/>
        <dsp:cNvSpPr/>
      </dsp:nvSpPr>
      <dsp:spPr>
        <a:xfrm>
          <a:off x="0" y="4559639"/>
          <a:ext cx="7391399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0" i="0" u="none" kern="1200" dirty="0" smtClean="0"/>
            <a:t>Месне заједнице	              </a:t>
          </a:r>
          <a:r>
            <a:rPr lang="sr-Latn-RS" sz="2400" b="0" i="0" u="none" kern="1200" dirty="0" smtClean="0"/>
            <a:t>15.874.315</a:t>
          </a:r>
          <a:endParaRPr lang="sr-Latn-RS" sz="2400" kern="1200" dirty="0"/>
        </a:p>
      </dsp:txBody>
      <dsp:txXfrm>
        <a:off x="28100" y="4587739"/>
        <a:ext cx="7335199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DF698-C6B7-4AB2-9F63-871841AD6EE7}" type="datetimeFigureOut">
              <a:rPr lang="sr-Latn-RS" smtClean="0"/>
              <a:t>28.05.2024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43CDD-7E10-4193-821F-2B6F2A453B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16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43CDD-7E10-4193-821F-2B6F2A453BB5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343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43CDD-7E10-4193-821F-2B6F2A453BB5}" type="slidenum">
              <a:rPr lang="sr-Latn-RS" smtClean="0"/>
              <a:t>32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596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25A9F-D05D-446D-8C7F-8DB48AB5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9EAC8B9-0518-41D7-9FF0-0C6CF272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DB3568-6FA5-4663-833A-F93AE8F0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E96B7A-D9B7-4D84-AED4-57A3595D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2F4DDF-22EF-4E7D-B929-8F7E027A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DE9282-0394-45D8-96E8-FCBCD544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70C16F-ACED-4CB8-86C7-A3FEA63D5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8E3B72-D77A-4B52-9FBC-D3295695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887BEB-1A82-432A-9604-723635F7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76C745-169E-4DA8-B533-97091C49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F6869B6-825A-4701-8933-F71822EF7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4EF401-B741-4F09-9438-8FB0F205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6A2CDC-CA33-4EE9-B4D4-CB201DE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B296C7-8274-4E37-956F-1477F18E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333594-FCF0-449B-B72E-3AFC50A4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2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152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6F43FE-14CB-453B-BB96-8EE89C2E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225C94-3053-41C6-B2ED-CAD1E095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23958D-1D78-4359-BF72-CD7F5F64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4B2437-14DA-423C-A602-E4E32185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58A1B-A2CB-44AF-AD78-B2EB170D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6195F8-998C-41D1-B8CF-8DFCD910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54285C-F415-447B-B8A8-DECFAE8B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CBFED-E6B1-48F2-BB79-8AB25424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D087C8-B6FE-4F52-BCDB-19BD666A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F6432D-C938-4BDF-B39F-1F6C3DFF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FFB0FA-6A82-4069-9FC5-1E0CDECB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D9507-AACB-4C10-8969-CB97A76E4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F00881-16C6-4D4D-9C7B-C31B88986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E2746D-E46F-4F2E-BC09-C705F6BF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EA16F6-6C7B-45E6-917E-963B0D29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AED203-15B6-401C-B236-D1E51C81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C08CDE-F75E-4AF2-8227-77F95027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86F43C-2471-41B6-9B22-216FD41DC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380BC8-C9B2-4C19-8B16-BDC7CF28B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09623-3A65-4F0B-95E4-E62C5996A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D1982A7-18F3-41A5-93AC-75F7E92CB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4A3B94E-5561-4BED-9D3C-83603E46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0F93032-7ACE-4A51-BE56-97242235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AF60C1F-EA96-431F-AD86-129A44A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8D340-DEF3-4221-8AF8-A0541DC4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6E79B7-6084-434E-A50C-A84F986E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49E3F8B-8C71-4E71-B609-951499D6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D3034C-024D-4488-95F7-1745C3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AA7940-A45B-4672-96B9-35491CD4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87A766C-4F4D-4E9C-A8CF-91B42857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C76D47-0BC1-4AA6-96B4-83C210CB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497C7-6691-497E-AC61-D5887206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F6EFC6-893A-4FA1-A92E-8A2034BE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3A859D-9A21-4E33-B05C-E8224184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D4DEC3-AA9B-4487-9081-F79252A4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4731A0-78B7-4648-987B-A574DC4E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A54CAF-4FF2-4CA3-96CF-430A495D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010629-077B-4AFB-9F28-AA956550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776673-B830-4BB6-B471-DE560F364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7771AE-157E-4AA2-992E-08223601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AFDA13-D9BC-46E8-8D7C-2C3465C9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23E95F-9C7D-4A35-BCAC-5A0A77A1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FF7389-155F-463D-8D30-786F62C9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BFCDC8C-238F-4027-B74A-2569DBBD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0EFCF6-E3A6-42E0-AB95-97A0B6BC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D502FF-8689-4792-8763-5EF122713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55B5E-8D80-43A7-81D0-A4A5F34F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5BF4B0-D76D-4266-8C4A-F2DD02862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knjigovodstvo@noviknezevac.rs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Водич кроз </a:t>
            </a:r>
            <a:r>
              <a:rPr lang="ru-RU" b="1" dirty="0" smtClean="0"/>
              <a:t>Одлуку </a:t>
            </a:r>
            <a:r>
              <a:rPr lang="ru-RU" b="1" dirty="0"/>
              <a:t>о завршном рачуну буџета </a:t>
            </a:r>
            <a:r>
              <a:rPr lang="sr-Cyrl-RS" b="1" dirty="0" smtClean="0"/>
              <a:t>општине</a:t>
            </a:r>
            <a:r>
              <a:rPr lang="ru-RU" b="1" dirty="0" smtClean="0"/>
              <a:t> Нови Кнежевац за 20</a:t>
            </a:r>
            <a:r>
              <a:rPr lang="sr-Latn-RS" b="1" dirty="0" smtClean="0"/>
              <a:t>23</a:t>
            </a:r>
            <a:r>
              <a:rPr lang="ru-RU" b="1" dirty="0" smtClean="0"/>
              <a:t>. </a:t>
            </a:r>
            <a:r>
              <a:rPr lang="ru-RU" b="1" dirty="0"/>
              <a:t>годину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981200"/>
            <a:ext cx="8595360" cy="1447800"/>
          </a:xfrm>
        </p:spPr>
        <p:txBody>
          <a:bodyPr/>
          <a:lstStyle/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pPr lvl="2"/>
            <a:endParaRPr lang="sr-Cyrl-RS" dirty="0"/>
          </a:p>
          <a:p>
            <a:pPr lvl="2"/>
            <a:endParaRPr lang="sr-Cyrl-RS" dirty="0"/>
          </a:p>
          <a:p>
            <a:pPr marL="342202" lvl="2" indent="0">
              <a:buNone/>
            </a:pPr>
            <a:endParaRPr lang="sr-Latn-R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01" y="1295400"/>
            <a:ext cx="2514600" cy="330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4537866"/>
            <a:ext cx="4625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u="sng" dirty="0">
                <a:solidFill>
                  <a:srgbClr val="00B0F0"/>
                </a:solidFill>
              </a:rPr>
              <a:t>ОПШТИНА</a:t>
            </a:r>
            <a:r>
              <a:rPr lang="en-US" sz="2800" b="1" u="sng" dirty="0">
                <a:solidFill>
                  <a:srgbClr val="00B0F0"/>
                </a:solidFill>
              </a:rPr>
              <a:t> </a:t>
            </a:r>
            <a:r>
              <a:rPr lang="sr-Cyrl-RS" sz="2800" b="1" u="sng" dirty="0">
                <a:solidFill>
                  <a:srgbClr val="00B0F0"/>
                </a:solidFill>
              </a:rPr>
              <a:t>НОВИ КНЕЖЕВАЦ</a:t>
            </a:r>
            <a:endParaRPr lang="sr-Latn-RS" sz="2800" u="sng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891" y="5105400"/>
            <a:ext cx="225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cs typeface="Arial" pitchFamily="34" charset="0"/>
              </a:rPr>
              <a:t>www.noviknezevac.rs</a:t>
            </a:r>
            <a:endParaRPr lang="sr-Latn-R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2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Структура извршених расхода и издатака буџета </a:t>
            </a:r>
            <a:r>
              <a:rPr lang="sr-Cyrl-RS" dirty="0" smtClean="0"/>
              <a:t>општине </a:t>
            </a:r>
            <a:r>
              <a:rPr lang="sr-Cyrl-RS" dirty="0"/>
              <a:t>- номинални износи</a:t>
            </a:r>
            <a:endParaRPr lang="sr-Latn-C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7459946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Структура извршених расхода и издатака буџета </a:t>
            </a:r>
            <a:r>
              <a:rPr lang="sr-Cyrl-RS" dirty="0" smtClean="0"/>
              <a:t>општине </a:t>
            </a:r>
            <a:r>
              <a:rPr lang="sr-Cyrl-RS" dirty="0"/>
              <a:t>- процентуални износи</a:t>
            </a:r>
            <a:endParaRPr lang="sr-Latn-C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1803418"/>
              </p:ext>
            </p:extLst>
          </p:nvPr>
        </p:nvGraphicFramePr>
        <p:xfrm>
          <a:off x="304800" y="1447800"/>
          <a:ext cx="8594725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798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04799"/>
            <a:ext cx="8591550" cy="457201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dirty="0"/>
              <a:t>Извршење расхода и издатака у односу на план</a:t>
            </a:r>
            <a:endParaRPr lang="sr-Latn-R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05506D-76F5-485F-81E7-AA688898216C}"/>
              </a:ext>
            </a:extLst>
          </p:cNvPr>
          <p:cNvSpPr txBox="1"/>
          <p:nvPr/>
        </p:nvSpPr>
        <p:spPr>
          <a:xfrm>
            <a:off x="605056" y="5181600"/>
            <a:ext cx="781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Током </a:t>
            </a:r>
            <a:r>
              <a:rPr lang="ru-RU" sz="1600" dirty="0" smtClean="0"/>
              <a:t>202</a:t>
            </a:r>
            <a:r>
              <a:rPr lang="sr-Cyrl-RS" sz="1600" dirty="0" smtClean="0"/>
              <a:t>3</a:t>
            </a:r>
            <a:r>
              <a:rPr lang="ru-RU" sz="1600" dirty="0" smtClean="0"/>
              <a:t>. </a:t>
            </a:r>
            <a:r>
              <a:rPr lang="ru-RU" sz="1600" dirty="0"/>
              <a:t>године извршење расхода и издатака реализовано је углавном</a:t>
            </a:r>
          </a:p>
          <a:p>
            <a:r>
              <a:rPr lang="ru-RU" sz="1600" dirty="0"/>
              <a:t>доследно плану дефинисаном у оквиру Oдлуке о буџету за </a:t>
            </a:r>
            <a:r>
              <a:rPr lang="ru-RU" sz="1600" dirty="0" smtClean="0"/>
              <a:t>202</a:t>
            </a:r>
            <a:r>
              <a:rPr lang="sr-Cyrl-RS" sz="1600" dirty="0" smtClean="0"/>
              <a:t>3</a:t>
            </a:r>
            <a:r>
              <a:rPr lang="ru-RU" sz="1600" dirty="0" smtClean="0"/>
              <a:t>. </a:t>
            </a:r>
            <a:r>
              <a:rPr lang="ru-RU" sz="1600" dirty="0"/>
              <a:t>годину, уз</a:t>
            </a:r>
          </a:p>
          <a:p>
            <a:r>
              <a:rPr lang="ru-RU" sz="1600" dirty="0"/>
              <a:t>мања и објективна одступања код издатака за коришћење роба и услуга и за</a:t>
            </a:r>
          </a:p>
          <a:p>
            <a:r>
              <a:rPr lang="ru-RU" sz="1600" dirty="0"/>
              <a:t>нефинансијску имовину, будући да је део извршења ових издатака пренет у</a:t>
            </a:r>
          </a:p>
          <a:p>
            <a:r>
              <a:rPr lang="sr-Cyrl-RS" sz="1600" smtClean="0"/>
              <a:t>2024. </a:t>
            </a:r>
            <a:r>
              <a:rPr lang="sr-Cyrl-RS" sz="1600" dirty="0"/>
              <a:t>годину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3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2872754"/>
              </p:ext>
            </p:extLst>
          </p:nvPr>
        </p:nvGraphicFramePr>
        <p:xfrm>
          <a:off x="304800" y="781370"/>
          <a:ext cx="8594725" cy="440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31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Преглед извршења по корисницима – номинални износи</a:t>
            </a:r>
            <a:endParaRPr lang="sr-Latn-C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2574252"/>
              </p:ext>
            </p:extLst>
          </p:nvPr>
        </p:nvGraphicFramePr>
        <p:xfrm>
          <a:off x="914400" y="1295401"/>
          <a:ext cx="73914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74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Преглед извршења по корисницима – процентуални износи</a:t>
            </a:r>
            <a:endParaRPr lang="sr-Latn-C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4711019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783885"/>
              </p:ext>
            </p:extLst>
          </p:nvPr>
        </p:nvGraphicFramePr>
        <p:xfrm>
          <a:off x="247650" y="1219200"/>
          <a:ext cx="8648700" cy="491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pPr algn="ctr"/>
            <a:r>
              <a:rPr lang="sr-Cyrl-RS" dirty="0"/>
              <a:t>Програмско буџетирање и његова примена у буџету </a:t>
            </a:r>
            <a:r>
              <a:rPr lang="sr-Cyrl-RS" dirty="0" smtClean="0"/>
              <a:t>општине Нови Кнежевац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250"/>
            <a:ext cx="7886700" cy="4667713"/>
          </a:xfrm>
        </p:spPr>
        <p:txBody>
          <a:bodyPr/>
          <a:lstStyle/>
          <a:p>
            <a:pPr algn="just"/>
            <a:endParaRPr lang="sr-Cyrl-RS" dirty="0">
              <a:solidFill>
                <a:srgbClr val="3333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Програмско буџетирање представља буџетирање по програмима којим се приказују циљеви, очекивани резултати, активности и средства потребна за остваривање тих циљева. Програмско буџетирање значи успостављање новог начина планирања и расподеле буџетских средстава тако да се уводи јасна веза између јавних политика власти односно програма које спроводи, циљева тих програма и очекиваних резултата с једне стране, и средстава потребних за њихову реализацију с друге стране. </a:t>
            </a:r>
          </a:p>
          <a:p>
            <a:pPr marL="0" indent="0" algn="just">
              <a:buNone/>
            </a:pPr>
            <a:endParaRPr lang="sr-Cyrl-RS" dirty="0">
              <a:solidFill>
                <a:srgbClr val="3333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Општина </a:t>
            </a:r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Нови Кнежевац</a:t>
            </a:r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као и друге локалне самоуправе, за планирање буџета на располагању има 17 програма и у оквиру наредних слајдова приказани су остварени резултати током </a:t>
            </a:r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202</a:t>
            </a:r>
            <a:r>
              <a:rPr lang="sr-Latn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године.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F15673-0953-4AC9-A93F-1489D6A3FA63}"/>
              </a:ext>
            </a:extLst>
          </p:cNvPr>
          <p:cNvSpPr/>
          <p:nvPr/>
        </p:nvSpPr>
        <p:spPr>
          <a:xfrm>
            <a:off x="2286000" y="426576"/>
            <a:ext cx="4572000" cy="407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5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600"/>
          </a:xfrm>
        </p:spPr>
        <p:txBody>
          <a:bodyPr/>
          <a:lstStyle/>
          <a:p>
            <a:pPr algn="ctr"/>
            <a:r>
              <a:rPr lang="sr-Cyrl-RS" dirty="0"/>
              <a:t>Преглед извршења по програмима</a:t>
            </a:r>
            <a:endParaRPr lang="sr-Latn-R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358376"/>
              </p:ext>
            </p:extLst>
          </p:nvPr>
        </p:nvGraphicFramePr>
        <p:xfrm>
          <a:off x="260032" y="772477"/>
          <a:ext cx="8623935" cy="531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71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223" y="228600"/>
            <a:ext cx="8591550" cy="532175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Комуналне делатности 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607890"/>
            <a:ext cx="859536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900" dirty="0" smtClean="0"/>
              <a:t>        </a:t>
            </a:r>
            <a:r>
              <a:rPr lang="sr-Cyrl-RS" sz="2900" dirty="0" smtClean="0"/>
              <a:t>Укупно </a:t>
            </a:r>
            <a:r>
              <a:rPr lang="sr-Cyrl-RS" sz="2900" dirty="0"/>
              <a:t>утрошено </a:t>
            </a:r>
            <a:r>
              <a:rPr lang="sr-Latn-RS" sz="2900" dirty="0" smtClean="0">
                <a:solidFill>
                  <a:srgbClr val="FF0000"/>
                </a:solidFill>
              </a:rPr>
              <a:t>71.939.036</a:t>
            </a:r>
            <a:r>
              <a:rPr lang="sr-Cyrl-RS" sz="2900" dirty="0" smtClean="0"/>
              <a:t> динара-</a:t>
            </a:r>
            <a:r>
              <a:rPr lang="sr-Latn-RS" sz="2900" dirty="0" smtClean="0"/>
              <a:t>96</a:t>
            </a:r>
            <a:r>
              <a:rPr lang="sr-Cyrl-RS" sz="2900" dirty="0" smtClean="0"/>
              <a:t>% </a:t>
            </a:r>
            <a:r>
              <a:rPr lang="sr-Cyrl-RS" sz="2900" dirty="0" smtClean="0"/>
              <a:t>плана</a:t>
            </a:r>
            <a:endParaRPr lang="sr-Latn-RS" sz="2900" dirty="0" smtClean="0"/>
          </a:p>
          <a:p>
            <a:pPr lvl="0"/>
            <a:r>
              <a:rPr lang="ru-RU" dirty="0"/>
              <a:t>Утрошена средства се у </a:t>
            </a:r>
            <a:r>
              <a:rPr lang="ru-RU" dirty="0" smtClean="0"/>
              <a:t>највећој</a:t>
            </a:r>
            <a:r>
              <a:rPr lang="sr-Latn-RS" dirty="0" smtClean="0"/>
              <a:t> </a:t>
            </a:r>
            <a:r>
              <a:rPr lang="ru-RU" dirty="0" smtClean="0"/>
              <a:t>мери </a:t>
            </a:r>
            <a:r>
              <a:rPr lang="ru-RU" dirty="0"/>
              <a:t>односе на </a:t>
            </a:r>
            <a:r>
              <a:rPr lang="sr-Cyrl-RS" dirty="0" smtClean="0"/>
              <a:t>трошкове јавне расвете,</a:t>
            </a:r>
            <a:r>
              <a:rPr lang="ru-RU" dirty="0" smtClean="0"/>
              <a:t> </a:t>
            </a:r>
            <a:r>
              <a:rPr lang="sr-Cyrl-RS" dirty="0" smtClean="0"/>
              <a:t>на </a:t>
            </a:r>
            <a:r>
              <a:rPr lang="ru-RU" dirty="0" smtClean="0"/>
              <a:t>одржавање </a:t>
            </a:r>
            <a:r>
              <a:rPr lang="ru-RU" dirty="0"/>
              <a:t>јавног зеленила, </a:t>
            </a:r>
            <a:r>
              <a:rPr lang="ru-RU" dirty="0" smtClean="0"/>
              <a:t>на </a:t>
            </a:r>
            <a:r>
              <a:rPr lang="ru-RU" dirty="0"/>
              <a:t>одржавање чистоће </a:t>
            </a:r>
            <a:r>
              <a:rPr lang="ru-RU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површинама </a:t>
            </a:r>
            <a:r>
              <a:rPr lang="sr-Cyrl-RS" dirty="0"/>
              <a:t>јавне </a:t>
            </a:r>
            <a:r>
              <a:rPr lang="sr-Cyrl-RS" dirty="0" smtClean="0"/>
              <a:t>намене, на </a:t>
            </a:r>
            <a:r>
              <a:rPr lang="ru-RU" dirty="0" smtClean="0"/>
              <a:t> систематско сузбијање </a:t>
            </a:r>
            <a:r>
              <a:rPr lang="ru-RU" dirty="0"/>
              <a:t>комараца, </a:t>
            </a:r>
            <a:r>
              <a:rPr lang="ru-RU" dirty="0" smtClean="0"/>
              <a:t>на уклањање </a:t>
            </a:r>
            <a:r>
              <a:rPr lang="ru-RU" dirty="0"/>
              <a:t>и збрињавање паса луталица на територији </a:t>
            </a:r>
            <a:r>
              <a:rPr lang="ru-RU" dirty="0" smtClean="0"/>
              <a:t>општине</a:t>
            </a:r>
            <a:r>
              <a:rPr lang="sr-Cyrl-RS" dirty="0"/>
              <a:t> као </a:t>
            </a:r>
            <a:r>
              <a:rPr lang="sr-Cyrl-RS" dirty="0" smtClean="0"/>
              <a:t>и на санацију </a:t>
            </a:r>
            <a:r>
              <a:rPr lang="sr-Cyrl-RS" dirty="0"/>
              <a:t>водоводне мреже у Српском Крстуру </a:t>
            </a:r>
            <a:endParaRPr lang="sr-Latn-RS" b="1" dirty="0"/>
          </a:p>
          <a:p>
            <a:pPr marL="0" indent="0">
              <a:buNone/>
            </a:pPr>
            <a:endParaRPr lang="ru-RU" dirty="0" smtClean="0"/>
          </a:p>
          <a:p>
            <a:endParaRPr lang="sr-Cyrl-CS" sz="1800" dirty="0" smtClean="0"/>
          </a:p>
          <a:p>
            <a:endParaRPr lang="sr-Cyrl-CS" sz="1800" dirty="0"/>
          </a:p>
          <a:p>
            <a:endParaRPr lang="sr-Cyrl-CS" sz="1800" dirty="0" smtClean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1C97066-1EC7-4F74-8E62-C048BE6EFE69}"/>
              </a:ext>
            </a:extLst>
          </p:cNvPr>
          <p:cNvSpPr txBox="1">
            <a:spLocks/>
          </p:cNvSpPr>
          <p:nvPr/>
        </p:nvSpPr>
        <p:spPr>
          <a:xfrm>
            <a:off x="614407" y="762001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/>
              <a:t>Сврха Програма је пружања комуналних услуга од значаја за остварење животних потреба физичких и правних лица уз обезбеђење одговарајућег квалитета, обима, доступности и континуитета; </a:t>
            </a:r>
            <a:r>
              <a:rPr lang="ru-RU" sz="1200" b="0" dirty="0" smtClean="0"/>
              <a:t>Редовно</a:t>
            </a:r>
            <a:r>
              <a:rPr lang="ru-RU" sz="1200" b="0" dirty="0"/>
              <a:t>, сигурно и одрживо снабдевање водом за пиће становника, уређивање начина коришћења и управљања изворима, јавним бунарима и </a:t>
            </a:r>
            <a:r>
              <a:rPr lang="ru-RU" sz="1200" b="0" dirty="0" smtClean="0"/>
              <a:t>чесмама</a:t>
            </a:r>
            <a:r>
              <a:rPr lang="ru-RU" sz="1200" b="0" dirty="0"/>
              <a:t>.</a:t>
            </a:r>
            <a:r>
              <a:rPr lang="sr-Latn-RS" sz="1200" b="0" dirty="0"/>
              <a:t> одвођења и пречишћавања отпадних вода, управљања комуналним отпадом, управљања гробљима, </a:t>
            </a:r>
            <a:r>
              <a:rPr lang="sr-Latn-RS" sz="1200" b="0" dirty="0" smtClean="0"/>
              <a:t> </a:t>
            </a:r>
            <a:r>
              <a:rPr lang="sr-Latn-RS" sz="1200" b="0" dirty="0"/>
              <a:t>одржавања чистоће на површинама јавне намене, одржавања јавних зелених површина.</a:t>
            </a:r>
          </a:p>
          <a:p>
            <a:pPr algn="just"/>
            <a:r>
              <a:rPr lang="sr-Cyrl-RS" sz="1200" b="0" dirty="0" smtClean="0"/>
              <a:t> </a:t>
            </a:r>
            <a:endParaRPr lang="sr-Cyrl-RS" sz="1200" b="0" dirty="0"/>
          </a:p>
        </p:txBody>
      </p:sp>
      <p:pic>
        <p:nvPicPr>
          <p:cNvPr id="7" name="Picture 6" descr="https://staniste.org.rs/wp-content/uploads/2021/05/Cekajuci-zastitu-prirode-naslovn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58674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8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599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Локални економски развој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60681"/>
            <a:ext cx="8595360" cy="4937760"/>
          </a:xfrm>
        </p:spPr>
        <p:txBody>
          <a:bodyPr>
            <a:normAutofit/>
          </a:bodyPr>
          <a:lstStyle/>
          <a:p>
            <a:r>
              <a:rPr lang="sr-Cyrl-RS" dirty="0"/>
              <a:t>Укупно утрошено </a:t>
            </a:r>
            <a:r>
              <a:rPr lang="sr-Cyrl-RS" dirty="0" smtClean="0">
                <a:solidFill>
                  <a:srgbClr val="FF0000"/>
                </a:solidFill>
              </a:rPr>
              <a:t>2.000.000</a:t>
            </a:r>
            <a:r>
              <a:rPr lang="sr-Cyrl-RS" dirty="0" smtClean="0"/>
              <a:t> динара- 100% плана</a:t>
            </a:r>
            <a:endParaRPr lang="sr-Cyrl-RS" dirty="0"/>
          </a:p>
          <a:p>
            <a:r>
              <a:rPr lang="ru-RU" sz="2000" dirty="0" smtClean="0"/>
              <a:t>Током </a:t>
            </a:r>
            <a:r>
              <a:rPr lang="ru-RU" sz="2000" dirty="0"/>
              <a:t>реализције Програма јавних радова финасираних у оквиру ЛАПЗ-а за </a:t>
            </a:r>
            <a:r>
              <a:rPr lang="ru-RU" sz="2000" dirty="0" smtClean="0"/>
              <a:t>202</a:t>
            </a:r>
            <a:r>
              <a:rPr lang="sr-Latn-RS" sz="2000" dirty="0" smtClean="0"/>
              <a:t>3</a:t>
            </a:r>
            <a:r>
              <a:rPr lang="ru-RU" sz="2000" dirty="0" smtClean="0"/>
              <a:t>.годину </a:t>
            </a:r>
            <a:r>
              <a:rPr lang="ru-RU" sz="2000" dirty="0"/>
              <a:t>ангажовано </a:t>
            </a:r>
            <a:r>
              <a:rPr lang="ru-RU" sz="2000" dirty="0" smtClean="0"/>
              <a:t>су лица </a:t>
            </a:r>
            <a:r>
              <a:rPr lang="ru-RU" sz="2000" dirty="0"/>
              <a:t>са Завода за запошљавање на </a:t>
            </a:r>
            <a:r>
              <a:rPr lang="ru-RU" sz="2000" dirty="0" smtClean="0"/>
              <a:t>6 месеци  </a:t>
            </a:r>
            <a:r>
              <a:rPr lang="ru-RU" sz="2000" dirty="0"/>
              <a:t>на јавном раду </a:t>
            </a:r>
            <a:r>
              <a:rPr lang="sr-Cyrl-RS" sz="2000" dirty="0" smtClean="0"/>
              <a:t>на уређењу зеленила и чистоће на јавним површинама.</a:t>
            </a:r>
            <a:endParaRPr lang="sr-Latn-RS" sz="2000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7A8E6CC-7EAA-46E2-9A90-2EE9F792F188}"/>
              </a:ext>
            </a:extLst>
          </p:cNvPr>
          <p:cNvSpPr txBox="1">
            <a:spLocks/>
          </p:cNvSpPr>
          <p:nvPr/>
        </p:nvSpPr>
        <p:spPr>
          <a:xfrm>
            <a:off x="515313" y="976800"/>
            <a:ext cx="8113374" cy="39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/>
              <a:t>Сврха Програма је обезбеђивање стимулативног оквира за пословање и адекватног привредног амбијента за привлачење инвестиција</a:t>
            </a:r>
            <a:endParaRPr lang="sr-Cyrl-RS" sz="1200" b="0" dirty="0"/>
          </a:p>
        </p:txBody>
      </p:sp>
      <p:pic>
        <p:nvPicPr>
          <p:cNvPr id="7" name="Picture 6" descr="https://www.noviknezevac.rs/wp/wp-content/gallery/javni-radovi/JAVNI-RADOVI_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2819400"/>
            <a:ext cx="5760720" cy="381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4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sr-Cyrl-RS" sz="3500" dirty="0"/>
              <a:t>Садржај</a:t>
            </a:r>
            <a:r>
              <a:rPr lang="sr-Cyrl-RS" sz="3000" dirty="0"/>
              <a:t>:</a:t>
            </a:r>
            <a:endParaRPr lang="sr-Latn-R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sr-Cyrl-RS" dirty="0"/>
              <a:t>Уводна реч</a:t>
            </a:r>
          </a:p>
          <a:p>
            <a:r>
              <a:rPr lang="sr-Cyrl-RS" dirty="0"/>
              <a:t>Структура остварених текућих прихода и примања</a:t>
            </a:r>
          </a:p>
          <a:p>
            <a:r>
              <a:rPr lang="sr-Cyrl-RS" dirty="0"/>
              <a:t>Остварење прихода и примања у односу на план</a:t>
            </a:r>
          </a:p>
          <a:p>
            <a:r>
              <a:rPr lang="sr-Cyrl-RS" dirty="0"/>
              <a:t>Месечна динамика остварења прихода</a:t>
            </a:r>
          </a:p>
          <a:p>
            <a:r>
              <a:rPr lang="sr-Cyrl-RS" dirty="0"/>
              <a:t>Структура извршених расхода и издатака</a:t>
            </a:r>
          </a:p>
          <a:p>
            <a:r>
              <a:rPr lang="sr-Cyrl-RS" dirty="0"/>
              <a:t>Извршење расхода и издатака у односу на план</a:t>
            </a:r>
          </a:p>
          <a:p>
            <a:r>
              <a:rPr lang="sr-Cyrl-RS" dirty="0"/>
              <a:t>Месечна динамика извршења расхода</a:t>
            </a:r>
          </a:p>
          <a:p>
            <a:r>
              <a:rPr lang="sr-Cyrl-RS" dirty="0"/>
              <a:t>Преглед извршења по корисницима</a:t>
            </a:r>
          </a:p>
          <a:p>
            <a:r>
              <a:rPr lang="sr-Cyrl-RS" dirty="0"/>
              <a:t>Преглед извршења по програмима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11682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26522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Развој туризма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/>
              <a:t>Укупно утрошено </a:t>
            </a:r>
            <a:r>
              <a:rPr lang="sr-Latn-RS" dirty="0" smtClean="0">
                <a:solidFill>
                  <a:srgbClr val="FF0000"/>
                </a:solidFill>
              </a:rPr>
              <a:t>5.517.545</a:t>
            </a:r>
            <a:r>
              <a:rPr lang="sr-Cyrl-RS" dirty="0" smtClean="0"/>
              <a:t> </a:t>
            </a:r>
            <a:r>
              <a:rPr lang="sr-Cyrl-RS" dirty="0" smtClean="0"/>
              <a:t>динара- </a:t>
            </a:r>
            <a:r>
              <a:rPr lang="sr-Latn-RS" dirty="0" smtClean="0"/>
              <a:t>93</a:t>
            </a:r>
            <a:r>
              <a:rPr lang="sr-Cyrl-RS" dirty="0" smtClean="0"/>
              <a:t>% </a:t>
            </a:r>
            <a:r>
              <a:rPr lang="sr-Cyrl-RS" dirty="0" smtClean="0"/>
              <a:t>плана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4" name="Rectangle 3"/>
          <p:cNvSpPr/>
          <p:nvPr/>
        </p:nvSpPr>
        <p:spPr>
          <a:xfrm>
            <a:off x="642487" y="4724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Средства су у целости утрошена на управљање развојем туризма и туристичку </a:t>
            </a:r>
            <a:r>
              <a:rPr lang="ru-RU" dirty="0" smtClean="0"/>
              <a:t>промоцију Новог </a:t>
            </a:r>
            <a:r>
              <a:rPr lang="ru-RU" dirty="0" smtClean="0"/>
              <a:t>Кнежевца</a:t>
            </a:r>
            <a:r>
              <a:rPr lang="sr-Latn-RS" dirty="0" smtClean="0"/>
              <a:t>,</a:t>
            </a:r>
            <a:endParaRPr lang="sr-Cyrl-RS" dirty="0" smtClean="0"/>
          </a:p>
          <a:p>
            <a:r>
              <a:rPr lang="sr-Latn-RS" dirty="0" smtClean="0"/>
              <a:t>a</a:t>
            </a:r>
            <a:r>
              <a:rPr lang="sr-Cyrl-RS" i="1" dirty="0" smtClean="0"/>
              <a:t> </a:t>
            </a:r>
            <a:r>
              <a:rPr lang="sr-Cyrl-RS" dirty="0" smtClean="0"/>
              <a:t>планирани </a:t>
            </a:r>
            <a:r>
              <a:rPr lang="sr-Cyrl-RS" dirty="0"/>
              <a:t>догађаји у оквиру </a:t>
            </a:r>
            <a:r>
              <a:rPr lang="sr-Cyrl-RS" dirty="0" smtClean="0"/>
              <a:t>манифестације ’’Лето на Тиси’’ су одржани.</a:t>
            </a:r>
            <a:endParaRPr lang="sr-Latn-RS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22D28EB5-3836-4C5B-92D4-4FC48635E6DD}"/>
              </a:ext>
            </a:extLst>
          </p:cNvPr>
          <p:cNvSpPr txBox="1">
            <a:spLocks/>
          </p:cNvSpPr>
          <p:nvPr/>
        </p:nvSpPr>
        <p:spPr>
          <a:xfrm>
            <a:off x="461010" y="853890"/>
            <a:ext cx="8406765" cy="4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/>
              <a:t>Сврха Програма је унапређење туристичке понуде у </a:t>
            </a:r>
            <a:r>
              <a:rPr lang="ru-RU" sz="1200" dirty="0" smtClean="0"/>
              <a:t>општини, </a:t>
            </a:r>
            <a:r>
              <a:rPr lang="ru-RU" sz="1200" dirty="0"/>
              <a:t>односно управљање развојем туризма и промоција туристичке понуде.</a:t>
            </a:r>
            <a:endParaRPr lang="sr-Cyrl-RS" sz="1200" dirty="0"/>
          </a:p>
        </p:txBody>
      </p:sp>
      <p:pic>
        <p:nvPicPr>
          <p:cNvPr id="11" name="Picture 10" descr="Takmicenje u Kuvanju Riblje Corbe - Na Moravi Vodenica Stara 14.07.2016.  (bojan svitac) - YouTu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10" y="213360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У Новом Кнежевцу почело „Лето на Тиси” | Dnevni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1676400"/>
            <a:ext cx="431292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Општина Нови Кнежевац » МАНИФЕСТАЦИЈЕ ЗА ЛЕТО 2017. У ОПШТИНИ НОВИ КНЕЖЕВАЦ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61" y="4038600"/>
            <a:ext cx="3505200" cy="231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667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1"/>
            <a:ext cx="8591550" cy="762000"/>
          </a:xfrm>
        </p:spPr>
        <p:txBody>
          <a:bodyPr>
            <a:noAutofit/>
          </a:bodyPr>
          <a:lstStyle/>
          <a:p>
            <a:r>
              <a:rPr lang="sr-Cyrl-RS" sz="3200" dirty="0"/>
              <a:t>ПРОГРАМ: Пољопривреда и рурални развој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82880" y="1219200"/>
            <a:ext cx="8595360" cy="5016836"/>
          </a:xfrm>
        </p:spPr>
        <p:txBody>
          <a:bodyPr/>
          <a:lstStyle/>
          <a:p>
            <a:r>
              <a:rPr lang="ru-RU" dirty="0"/>
              <a:t>Укупно утрошено </a:t>
            </a:r>
            <a:r>
              <a:rPr lang="sr-Latn-RS" dirty="0" smtClean="0"/>
              <a:t>47.106.066</a:t>
            </a:r>
            <a:r>
              <a:rPr lang="ru-RU" dirty="0" smtClean="0"/>
              <a:t> </a:t>
            </a:r>
            <a:r>
              <a:rPr lang="ru-RU" dirty="0"/>
              <a:t>динара- </a:t>
            </a:r>
            <a:r>
              <a:rPr lang="ru-RU" dirty="0" smtClean="0"/>
              <a:t>6</a:t>
            </a:r>
            <a:r>
              <a:rPr lang="sr-Latn-RS" dirty="0" smtClean="0"/>
              <a:t>3</a:t>
            </a:r>
            <a:r>
              <a:rPr lang="ru-RU" dirty="0" smtClean="0"/>
              <a:t>% </a:t>
            </a:r>
            <a:r>
              <a:rPr lang="ru-RU" dirty="0"/>
              <a:t>плана</a:t>
            </a:r>
          </a:p>
          <a:p>
            <a:pPr marL="0" indent="0">
              <a:buNone/>
            </a:pPr>
            <a:r>
              <a:rPr lang="ru-RU" sz="1600" dirty="0"/>
              <a:t>Утрошена средства се у највећој мери односе на трошкове одводњавања</a:t>
            </a:r>
          </a:p>
          <a:p>
            <a:pPr marL="0" indent="0">
              <a:buNone/>
            </a:pPr>
            <a:r>
              <a:rPr lang="ru-RU" sz="1600" dirty="0"/>
              <a:t>пољопривредног земљишта, на уређење атарских путева, на чишћење дивљих депонија са пољопривредног земљишта, </a:t>
            </a:r>
            <a:r>
              <a:rPr lang="ru-RU" sz="1600" dirty="0" smtClean="0"/>
              <a:t>на студијско- </a:t>
            </a:r>
            <a:r>
              <a:rPr lang="ru-RU" sz="1600" dirty="0"/>
              <a:t>истраживачке </a:t>
            </a:r>
            <a:r>
              <a:rPr lang="ru-RU" sz="1600" dirty="0" smtClean="0"/>
              <a:t>радове из </a:t>
            </a:r>
            <a:r>
              <a:rPr lang="ru-RU" sz="1600" dirty="0"/>
              <a:t>области коришћења пољопривредног </a:t>
            </a:r>
            <a:r>
              <a:rPr lang="ru-RU" sz="1600" dirty="0" smtClean="0"/>
              <a:t> земљишта </a:t>
            </a:r>
            <a:r>
              <a:rPr lang="ru-RU" sz="1600" dirty="0"/>
              <a:t>у оквиру </a:t>
            </a:r>
            <a:r>
              <a:rPr lang="ru-RU" sz="1600" dirty="0" smtClean="0"/>
              <a:t>програма </a:t>
            </a:r>
            <a:r>
              <a:rPr lang="sr-Cyrl-RS" sz="1600" dirty="0" smtClean="0"/>
              <a:t>пољопривреде </a:t>
            </a:r>
            <a:r>
              <a:rPr lang="sr-Cyrl-RS" sz="1600" dirty="0"/>
              <a:t>и руралног </a:t>
            </a:r>
            <a:r>
              <a:rPr lang="sr-Cyrl-RS" sz="1600" dirty="0" smtClean="0"/>
              <a:t>развоја</a:t>
            </a:r>
            <a:r>
              <a:rPr lang="ru-RU" sz="1600" dirty="0" smtClean="0"/>
              <a:t> </a:t>
            </a:r>
            <a:r>
              <a:rPr lang="ru-RU" sz="1600" dirty="0"/>
              <a:t>као и на </a:t>
            </a:r>
            <a:r>
              <a:rPr lang="ru-RU" sz="1600" dirty="0" smtClean="0"/>
              <a:t>субвенције пољопривредним произвођачима.</a:t>
            </a:r>
            <a:endParaRPr lang="sr-Cyrl-RS" sz="1600" dirty="0"/>
          </a:p>
        </p:txBody>
      </p:sp>
      <p:sp>
        <p:nvSpPr>
          <p:cNvPr id="6" name="Rectangle 5"/>
          <p:cNvSpPr/>
          <p:nvPr/>
        </p:nvSpPr>
        <p:spPr>
          <a:xfrm>
            <a:off x="304800" y="1813173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/>
          </a:p>
          <a:p>
            <a:endParaRPr lang="sr-Cyrl-C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95996C84-83D4-497F-8417-C5AC53235A66}"/>
              </a:ext>
            </a:extLst>
          </p:cNvPr>
          <p:cNvSpPr txBox="1">
            <a:spLocks/>
          </p:cNvSpPr>
          <p:nvPr/>
        </p:nvSpPr>
        <p:spPr>
          <a:xfrm>
            <a:off x="484324" y="686872"/>
            <a:ext cx="8199120" cy="26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/>
              <a:t>Сврха Програма је унапређивање пољопривредне производње у </a:t>
            </a:r>
            <a:r>
              <a:rPr lang="ru-RU" sz="1200" dirty="0" smtClean="0"/>
              <a:t>општини</a:t>
            </a:r>
            <a:endParaRPr lang="sr-Cyrl-RS" sz="1200" dirty="0"/>
          </a:p>
          <a:p>
            <a:pPr marL="109728" indent="0" algn="ctr">
              <a:buFont typeface="Arial" panose="020B0604020202020204" pitchFamily="34" charset="0"/>
              <a:buNone/>
            </a:pPr>
            <a:endParaRPr lang="sr-Cyrl-RS" sz="1200" dirty="0"/>
          </a:p>
        </p:txBody>
      </p:sp>
      <p:pic>
        <p:nvPicPr>
          <p:cNvPr id="9" name="Picture 8" descr="Општина Нови Кнежевац » ОТВОРЕНА НОВА ГРАДИЛИШ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8674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06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6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Заштита животне средине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530939"/>
            <a:ext cx="8444528" cy="4797552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Latn-RS" dirty="0" smtClean="0">
                <a:solidFill>
                  <a:srgbClr val="FF0000"/>
                </a:solidFill>
              </a:rPr>
              <a:t>9.982.149</a:t>
            </a:r>
            <a:r>
              <a:rPr lang="sr-Cyrl-RS" dirty="0" smtClean="0"/>
              <a:t> </a:t>
            </a:r>
            <a:r>
              <a:rPr lang="sr-Cyrl-RS" dirty="0" smtClean="0"/>
              <a:t>динара </a:t>
            </a:r>
            <a:r>
              <a:rPr lang="sr-Cyrl-RS" dirty="0" smtClean="0"/>
              <a:t>-</a:t>
            </a:r>
            <a:r>
              <a:rPr lang="sr-Latn-RS" dirty="0" smtClean="0"/>
              <a:t>93</a:t>
            </a:r>
            <a:r>
              <a:rPr lang="sr-Cyrl-RS" dirty="0" smtClean="0"/>
              <a:t>% </a:t>
            </a:r>
            <a:r>
              <a:rPr lang="sr-Cyrl-RS" dirty="0" smtClean="0"/>
              <a:t>плана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469305" y="2012783"/>
            <a:ext cx="8398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Утрошена  средства се у највећој мери односе на субвенцје Регионалној депонији, </a:t>
            </a:r>
            <a:r>
              <a:rPr lang="sr-Cyrl-CS" dirty="0" smtClean="0"/>
              <a:t>Суботица и </a:t>
            </a:r>
            <a:r>
              <a:rPr lang="sr-Cyrl-CS" dirty="0" smtClean="0"/>
              <a:t>на уређење атмосферске </a:t>
            </a:r>
            <a:r>
              <a:rPr lang="sr-Cyrl-CS" dirty="0" smtClean="0"/>
              <a:t>канализације.</a:t>
            </a:r>
            <a:endParaRPr lang="sr-Latn-R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6DD6E3B4-610A-4960-A69A-1A8D35E6CD5D}"/>
              </a:ext>
            </a:extLst>
          </p:cNvPr>
          <p:cNvSpPr txBox="1">
            <a:spLocks/>
          </p:cNvSpPr>
          <p:nvPr/>
        </p:nvSpPr>
        <p:spPr>
          <a:xfrm>
            <a:off x="425152" y="957494"/>
            <a:ext cx="8293696" cy="454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600" dirty="0"/>
              <a:t>Сврха Програма је обезбеђивање услова за одрживи развој локалне заједнице одговорним односом према животној средини; Ефикасно и одрживо управљање отпадним водама; Одрживо управљање отпадом</a:t>
            </a:r>
            <a:endParaRPr lang="sr-Latn-RS" sz="1600" dirty="0"/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8" name="Picture 7" descr="Novi Knezevac 2022: Best of Novi Knezevac, Serbia Tourism - Tripadvis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45" y="3213112"/>
            <a:ext cx="6287790" cy="314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56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38802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Организација саобраћаја и саобраћајна инфраструктура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7360" y="1371974"/>
            <a:ext cx="8595360" cy="4937760"/>
          </a:xfrm>
        </p:spPr>
        <p:txBody>
          <a:bodyPr/>
          <a:lstStyle/>
          <a:p>
            <a:r>
              <a:rPr lang="sr-Cyrl-RS" sz="1200" dirty="0"/>
              <a:t>Сврха Програма је </a:t>
            </a:r>
            <a:r>
              <a:rPr lang="ru-RU" sz="1200" dirty="0"/>
              <a:t>унапређење организације саобраћаја и унапређење саобраћајне инфраструктуре у </a:t>
            </a:r>
            <a:r>
              <a:rPr lang="ru-RU" sz="1200" dirty="0" smtClean="0"/>
              <a:t>општини</a:t>
            </a:r>
            <a:endParaRPr lang="sr-Cyrl-RS" sz="1200" dirty="0"/>
          </a:p>
          <a:p>
            <a:pPr marL="0" indent="0">
              <a:buNone/>
            </a:pPr>
            <a:r>
              <a:rPr lang="sr-Cyrl-RS" dirty="0" smtClean="0"/>
              <a:t>Утрошено укупно </a:t>
            </a:r>
            <a:r>
              <a:rPr lang="sr-Cyrl-RS" dirty="0" smtClean="0">
                <a:solidFill>
                  <a:srgbClr val="FF0000"/>
                </a:solidFill>
              </a:rPr>
              <a:t>66.555.590</a:t>
            </a:r>
            <a:r>
              <a:rPr lang="sr-Cyrl-RS" dirty="0" smtClean="0"/>
              <a:t> </a:t>
            </a:r>
            <a:r>
              <a:rPr lang="sr-Cyrl-RS" dirty="0" smtClean="0"/>
              <a:t>динара- </a:t>
            </a:r>
            <a:r>
              <a:rPr lang="sr-Cyrl-RS" dirty="0" smtClean="0"/>
              <a:t>53% </a:t>
            </a:r>
            <a:r>
              <a:rPr lang="sr-Cyrl-RS" dirty="0" smtClean="0"/>
              <a:t>плана</a:t>
            </a:r>
          </a:p>
          <a:p>
            <a:pPr marL="0" indent="0">
              <a:buNone/>
            </a:pPr>
            <a:r>
              <a:rPr lang="sr-Cyrl-RS" dirty="0" smtClean="0"/>
              <a:t>Највећи </a:t>
            </a:r>
            <a:r>
              <a:rPr lang="sr-Cyrl-RS" dirty="0"/>
              <a:t>део утрошених </a:t>
            </a:r>
            <a:r>
              <a:rPr lang="sr-Cyrl-RS" dirty="0" smtClean="0"/>
              <a:t>средстава односи се на </a:t>
            </a:r>
            <a:r>
              <a:rPr lang="ru-RU" dirty="0" smtClean="0"/>
              <a:t>рехабилитацију </a:t>
            </a:r>
            <a:r>
              <a:rPr lang="sr-Cyrl-RS" dirty="0" smtClean="0"/>
              <a:t>коловоза </a:t>
            </a:r>
            <a:r>
              <a:rPr lang="sr-Cyrl-RS" dirty="0" smtClean="0"/>
              <a:t>у насељеним местима, на летње одржавање путева (крпљење ударних рупа и одржавање банкина), као и на трошкове зимског одржавања путева.</a:t>
            </a:r>
            <a:endParaRPr lang="sr-Cyrl-RS" dirty="0"/>
          </a:p>
        </p:txBody>
      </p:sp>
      <p:sp>
        <p:nvSpPr>
          <p:cNvPr id="6" name="Rectangle 5"/>
          <p:cNvSpPr/>
          <p:nvPr/>
        </p:nvSpPr>
        <p:spPr>
          <a:xfrm>
            <a:off x="152400" y="6096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26EB0A94-310F-4827-BCDA-2A944E40A180}"/>
              </a:ext>
            </a:extLst>
          </p:cNvPr>
          <p:cNvSpPr txBox="1">
            <a:spLocks/>
          </p:cNvSpPr>
          <p:nvPr/>
        </p:nvSpPr>
        <p:spPr>
          <a:xfrm>
            <a:off x="425152" y="1235393"/>
            <a:ext cx="8490248" cy="59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endParaRPr lang="sr-Cyrl-RS" sz="1200" dirty="0"/>
          </a:p>
        </p:txBody>
      </p:sp>
      <p:pic>
        <p:nvPicPr>
          <p:cNvPr id="8" name="Picture 7" descr="Završava se biciklistička staza od Segedina do Novog Kneževca - Naslovi.n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7162800" cy="2807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78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2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Предшколско васпитање и образовање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0185" y="1444753"/>
            <a:ext cx="8595360" cy="4937760"/>
          </a:xfrm>
        </p:spPr>
        <p:txBody>
          <a:bodyPr/>
          <a:lstStyle/>
          <a:p>
            <a:r>
              <a:rPr lang="sr-Cyrl-RS" dirty="0" smtClean="0"/>
              <a:t>Укупно утрошено </a:t>
            </a:r>
            <a:r>
              <a:rPr lang="sr-Cyrl-RS" dirty="0" smtClean="0">
                <a:solidFill>
                  <a:srgbClr val="FF0000"/>
                </a:solidFill>
              </a:rPr>
              <a:t>79.585.858</a:t>
            </a:r>
            <a:r>
              <a:rPr lang="sr-Cyrl-RS" dirty="0" smtClean="0"/>
              <a:t> </a:t>
            </a:r>
            <a:r>
              <a:rPr lang="sr-Cyrl-RS" dirty="0" smtClean="0"/>
              <a:t>динара- </a:t>
            </a:r>
            <a:r>
              <a:rPr lang="sr-Cyrl-RS" dirty="0" smtClean="0"/>
              <a:t>97% </a:t>
            </a:r>
            <a:r>
              <a:rPr lang="sr-Cyrl-RS" dirty="0" smtClean="0"/>
              <a:t>плана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220185" y="5697599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Утрошена средства </a:t>
            </a:r>
            <a:r>
              <a:rPr lang="ru-RU" sz="1600" dirty="0" smtClean="0"/>
              <a:t>односе се на </a:t>
            </a:r>
            <a:r>
              <a:rPr lang="sr-Cyrl-RS" sz="1600" dirty="0" smtClean="0"/>
              <a:t>трошкове уређења дворишта </a:t>
            </a:r>
            <a:r>
              <a:rPr lang="ru-RU" sz="1600" dirty="0" smtClean="0"/>
              <a:t>објекта </a:t>
            </a:r>
            <a:r>
              <a:rPr lang="ru-RU" sz="1600" dirty="0"/>
              <a:t>Предшколске </a:t>
            </a:r>
            <a:r>
              <a:rPr lang="ru-RU" sz="1600"/>
              <a:t>установе </a:t>
            </a:r>
            <a:r>
              <a:rPr lang="ru-RU" sz="1600" smtClean="0"/>
              <a:t>у </a:t>
            </a:r>
            <a:r>
              <a:rPr lang="ru-RU" sz="1600" dirty="0"/>
              <a:t>Новом </a:t>
            </a:r>
            <a:r>
              <a:rPr lang="ru-RU" sz="1600" dirty="0" smtClean="0"/>
              <a:t>Кнежевцу, </a:t>
            </a:r>
            <a:r>
              <a:rPr lang="ru-RU" sz="1600" dirty="0"/>
              <a:t>као и на </a:t>
            </a:r>
            <a:r>
              <a:rPr lang="ru-RU" sz="1600" dirty="0" smtClean="0"/>
              <a:t>финансирања </a:t>
            </a:r>
            <a:r>
              <a:rPr lang="ru-RU" sz="1600" dirty="0"/>
              <a:t>редовног функционисања </a:t>
            </a:r>
            <a:r>
              <a:rPr lang="ru-RU" sz="1600" dirty="0" smtClean="0"/>
              <a:t>Предшколске установе ‘’Срећно дете’’</a:t>
            </a:r>
            <a:endParaRPr lang="sr-Latn-RS" sz="1600" i="1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2F5D4AD7-55F0-4DC8-A663-259610176E9F}"/>
              </a:ext>
            </a:extLst>
          </p:cNvPr>
          <p:cNvSpPr txBox="1">
            <a:spLocks/>
          </p:cNvSpPr>
          <p:nvPr/>
        </p:nvSpPr>
        <p:spPr>
          <a:xfrm>
            <a:off x="296443" y="914400"/>
            <a:ext cx="8293696" cy="45415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</a:t>
            </a: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је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омогућавање обухвата предшколске деце у вртићима, односно функционисање и остваривање предшколског васпитања и образовања </a:t>
            </a: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9728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Starija jaslena grupa, decembar 2021. - YouTu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84803"/>
            <a:ext cx="69342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240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1"/>
            <a:ext cx="8591550" cy="638558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Основно образовање и васпитање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22026"/>
            <a:ext cx="8595360" cy="493776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40.020.876 </a:t>
            </a:r>
            <a:r>
              <a:rPr lang="sr-Cyrl-RS" dirty="0" smtClean="0"/>
              <a:t>динара – </a:t>
            </a:r>
            <a:r>
              <a:rPr lang="sr-Cyrl-RS" dirty="0" smtClean="0"/>
              <a:t>89</a:t>
            </a:r>
            <a:r>
              <a:rPr lang="sr-Cyrl-RS" dirty="0" smtClean="0"/>
              <a:t>% плана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457200" y="181317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dirty="0"/>
              <a:t>Програмска активност </a:t>
            </a:r>
            <a:r>
              <a:rPr lang="sr-Cyrl-CS" dirty="0" smtClean="0"/>
              <a:t>2003-0001 </a:t>
            </a:r>
            <a:r>
              <a:rPr lang="sr-Cyrl-CS" dirty="0"/>
              <a:t>Функционисање основних школа остварена је у потпуности, испуњени су планирани индикатори  са </a:t>
            </a:r>
            <a:r>
              <a:rPr lang="sr-Cyrl-CS" dirty="0" smtClean="0"/>
              <a:t>670 </a:t>
            </a:r>
            <a:r>
              <a:rPr lang="sr-Cyrl-CS" dirty="0"/>
              <a:t>ученика </a:t>
            </a:r>
            <a:r>
              <a:rPr lang="sr-Cyrl-CS" dirty="0" smtClean="0"/>
              <a:t>и </a:t>
            </a:r>
            <a:r>
              <a:rPr lang="sr-Cyrl-CS" dirty="0"/>
              <a:t>одржавање </a:t>
            </a:r>
            <a:r>
              <a:rPr lang="sr-Cyrl-CS" dirty="0" smtClean="0"/>
              <a:t>пет </a:t>
            </a:r>
            <a:r>
              <a:rPr lang="sr-Cyrl-CS" dirty="0"/>
              <a:t>школских објеката у складу са потребним условима за несметано одвијање наставе и ваннаставних </a:t>
            </a:r>
            <a:r>
              <a:rPr lang="sr-Cyrl-CS" dirty="0" smtClean="0"/>
              <a:t>активности. </a:t>
            </a:r>
            <a:endParaRPr lang="sr-Latn-RS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DA045E2F-D2A1-4894-AAEA-FAFA2C884860}"/>
              </a:ext>
            </a:extLst>
          </p:cNvPr>
          <p:cNvSpPr txBox="1">
            <a:spLocks/>
          </p:cNvSpPr>
          <p:nvPr/>
        </p:nvSpPr>
        <p:spPr>
          <a:xfrm>
            <a:off x="609600" y="941575"/>
            <a:ext cx="7828358" cy="3298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доступност основног образовања свој деци са територије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општине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складу са прописаним стандардима</a:t>
            </a:r>
            <a:endParaRPr kumimoji="0" 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https://www.cink.co.rs/media/2020/04/skla-750x4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9" y="3505200"/>
            <a:ext cx="7048500" cy="2957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2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4813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Средње образовање и васпитање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>
                <a:solidFill>
                  <a:srgbClr val="FF0000"/>
                </a:solidFill>
              </a:rPr>
              <a:t>12.600.000</a:t>
            </a:r>
            <a:r>
              <a:rPr lang="sr-Cyrl-RS" dirty="0" smtClean="0"/>
              <a:t> </a:t>
            </a:r>
            <a:r>
              <a:rPr lang="sr-Cyrl-RS" dirty="0" smtClean="0"/>
              <a:t>динара -100% плана</a:t>
            </a: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6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/>
              <a:t>Циљ унапређења квалитета образовања у средњим школама је у потпуности испуњен. Све активности су изведене у оквиру прописаних услова за васпитно-образовни рад са децом у средњим </a:t>
            </a:r>
            <a:r>
              <a:rPr lang="sr-Cyrl-CS" dirty="0" smtClean="0"/>
              <a:t>школама</a:t>
            </a:r>
            <a:endParaRPr lang="sr-Cyrl-RS" dirty="0"/>
          </a:p>
          <a:p>
            <a:endParaRPr lang="sr-Latn-RS" i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49D4ED38-0A28-465B-9536-CF610FD76202}"/>
              </a:ext>
            </a:extLst>
          </p:cNvPr>
          <p:cNvSpPr txBox="1">
            <a:spLocks/>
          </p:cNvSpPr>
          <p:nvPr/>
        </p:nvSpPr>
        <p:spPr>
          <a:xfrm>
            <a:off x="652428" y="807788"/>
            <a:ext cx="7503318" cy="4596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доступност средњег образовања у складу са прописаним стандардима и потребама за образовним профилима који одговарају циљевима развоја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општине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привреде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аСрбија | Инфо о општин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85844"/>
            <a:ext cx="6705600" cy="3310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3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6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Социјална и дечија заштита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1177" y="1086926"/>
            <a:ext cx="8458200" cy="4572000"/>
          </a:xfrm>
        </p:spPr>
        <p:txBody>
          <a:bodyPr/>
          <a:lstStyle/>
          <a:p>
            <a:r>
              <a:rPr lang="sr-Cyrl-RS" dirty="0" smtClean="0"/>
              <a:t>Укупно утрошено </a:t>
            </a:r>
            <a:r>
              <a:rPr lang="sr-Cyrl-RS" dirty="0" smtClean="0">
                <a:solidFill>
                  <a:srgbClr val="FF0000"/>
                </a:solidFill>
              </a:rPr>
              <a:t>86.251.390</a:t>
            </a:r>
            <a:r>
              <a:rPr lang="sr-Cyrl-RS" dirty="0" smtClean="0"/>
              <a:t> </a:t>
            </a:r>
            <a:r>
              <a:rPr lang="sr-Cyrl-RS" dirty="0" smtClean="0"/>
              <a:t>динара – </a:t>
            </a:r>
            <a:r>
              <a:rPr lang="sr-Cyrl-RS" dirty="0" smtClean="0"/>
              <a:t>95% </a:t>
            </a:r>
            <a:r>
              <a:rPr lang="sr-Cyrl-RS" dirty="0" smtClean="0"/>
              <a:t>плана</a:t>
            </a:r>
          </a:p>
          <a:p>
            <a:endParaRPr lang="sr-Cyrl-RS" dirty="0" smtClean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416653" y="1388281"/>
            <a:ext cx="861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1600" dirty="0"/>
              <a:t>Утрошена средстава у највећој мери односе се на </a:t>
            </a:r>
            <a:r>
              <a:rPr lang="sr-Cyrl-CS" sz="1600" dirty="0" smtClean="0"/>
              <a:t>финансирање </a:t>
            </a:r>
            <a:r>
              <a:rPr lang="sr-Cyrl-CS" sz="1600" dirty="0"/>
              <a:t>услуга социјалне заштите преко Центра за социјални рад.</a:t>
            </a:r>
          </a:p>
          <a:p>
            <a:r>
              <a:rPr lang="sr-Cyrl-CS" sz="1600" dirty="0"/>
              <a:t>У оквиру овог програма поред осталог вршена је редовна исплата студентских стипендија, </a:t>
            </a:r>
            <a:r>
              <a:rPr lang="sr-Cyrl-RS" sz="1600" dirty="0"/>
              <a:t>затим трошкови превоза, исхране и смештаја ученика ометених у развоју и трешкови превоза студената, </a:t>
            </a:r>
            <a:r>
              <a:rPr lang="sr-Cyrl-CS" sz="1600" dirty="0"/>
              <a:t>накнаде из буџета </a:t>
            </a:r>
            <a:r>
              <a:rPr lang="sr-Cyrl-RS" sz="1600" dirty="0"/>
              <a:t>за помоћ породицама за новорођено дете, </a:t>
            </a:r>
            <a:r>
              <a:rPr lang="sr-Cyrl-CS" sz="1600" dirty="0"/>
              <a:t>и </a:t>
            </a:r>
            <a:r>
              <a:rPr lang="sr-Cyrl-RS" sz="1600" dirty="0"/>
              <a:t>за једнократне помоћи</a:t>
            </a:r>
            <a:r>
              <a:rPr lang="sr-Cyrl-CS" sz="1600" dirty="0"/>
              <a:t>. </a:t>
            </a:r>
            <a:r>
              <a:rPr lang="sr-Cyrl-CS" sz="1600" dirty="0" smtClean="0"/>
              <a:t> У оквиру овог програма Министарство </a:t>
            </a:r>
            <a:r>
              <a:rPr lang="sr-Cyrl-CS" sz="1600" dirty="0"/>
              <a:t>за за бригу о </a:t>
            </a:r>
            <a:r>
              <a:rPr lang="sr-Cyrl-CS" sz="1600" dirty="0" smtClean="0"/>
              <a:t>селу доделило је бе</a:t>
            </a:r>
            <a:r>
              <a:rPr lang="ru-RU" sz="1600" dirty="0" smtClean="0"/>
              <a:t>сповратна средства  </a:t>
            </a:r>
            <a:r>
              <a:rPr lang="ru-RU" sz="1600" dirty="0"/>
              <a:t>ради куповине сеоских кућа са окућницом</a:t>
            </a:r>
            <a:r>
              <a:rPr lang="sr-Cyrl-CS" sz="1600" dirty="0" smtClean="0"/>
              <a:t> .</a:t>
            </a:r>
            <a:r>
              <a:rPr lang="sr-Cyrl-RS" sz="1600" dirty="0" smtClean="0"/>
              <a:t> Социјалну помоћ чинила је и </a:t>
            </a:r>
            <a:r>
              <a:rPr lang="sr-Cyrl-CS" sz="1600" dirty="0" smtClean="0"/>
              <a:t>новчан</a:t>
            </a:r>
            <a:r>
              <a:rPr lang="sr-Cyrl-RS" sz="1600" dirty="0"/>
              <a:t>а</a:t>
            </a:r>
            <a:r>
              <a:rPr lang="sr-Cyrl-CS" sz="1600" dirty="0"/>
              <a:t> помоћ избеглицама  за набавку грађевинског материјала  за побољшање услова становања</a:t>
            </a:r>
            <a:r>
              <a:rPr lang="sr-Cyrl-RS" sz="1600" dirty="0"/>
              <a:t>, </a:t>
            </a:r>
            <a:endParaRPr lang="sr-Latn-RS" sz="1600" dirty="0"/>
          </a:p>
          <a:p>
            <a:r>
              <a:rPr lang="sr-Cyrl-CS" sz="1600" dirty="0"/>
              <a:t>Осим тога ова програмска активност подразумева награђивање носиоца ``Вукове дипломе``, ђака генерације, као и награђивање за резултате остварене на републичким такмичењима</a:t>
            </a:r>
            <a:r>
              <a:rPr lang="sr-Cyrl-CS" sz="1600" i="1" dirty="0" smtClean="0"/>
              <a:t>.</a:t>
            </a:r>
            <a:endParaRPr lang="sr-Latn-RS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3F6E4ED7-F859-4EE5-964C-A1C703478D09}"/>
              </a:ext>
            </a:extLst>
          </p:cNvPr>
          <p:cNvSpPr txBox="1">
            <a:spLocks/>
          </p:cNvSpPr>
          <p:nvPr/>
        </p:nvSpPr>
        <p:spPr>
          <a:xfrm>
            <a:off x="566928" y="808986"/>
            <a:ext cx="7886699" cy="277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обезбеђивање свеобухватне социјалне заштите и помоћи најугроженијем становништву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општине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https://www.noviknezevac.rs/wp/wp-content/uploads/2019/12/IMG_10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61722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3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3399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Здравствена заштита</a:t>
            </a:r>
            <a:endParaRPr lang="sr-Latn-RS" sz="3200" dirty="0"/>
          </a:p>
        </p:txBody>
      </p:sp>
      <p:sp>
        <p:nvSpPr>
          <p:cNvPr id="4" name="Rectangle 3"/>
          <p:cNvSpPr/>
          <p:nvPr/>
        </p:nvSpPr>
        <p:spPr>
          <a:xfrm>
            <a:off x="234892" y="1212054"/>
            <a:ext cx="87630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/>
              <a:t>Укупно утрошено </a:t>
            </a:r>
            <a:r>
              <a:rPr lang="sr-Cyrl-RS" sz="1600" dirty="0" smtClean="0">
                <a:solidFill>
                  <a:srgbClr val="FF0000"/>
                </a:solidFill>
              </a:rPr>
              <a:t>10.985.655</a:t>
            </a:r>
            <a:r>
              <a:rPr lang="sr-Cyrl-RS" sz="1600" dirty="0" smtClean="0"/>
              <a:t> </a:t>
            </a:r>
            <a:r>
              <a:rPr lang="sr-Cyrl-RS" sz="1600" dirty="0"/>
              <a:t>динара - </a:t>
            </a:r>
            <a:r>
              <a:rPr lang="sr-Cyrl-RS" sz="1600" dirty="0" smtClean="0"/>
              <a:t>100% </a:t>
            </a:r>
            <a:r>
              <a:rPr lang="sr-Cyrl-RS" sz="1600" dirty="0" smtClean="0"/>
              <a:t>плана</a:t>
            </a:r>
            <a:endParaRPr lang="sr-Cyrl-CS" sz="1700" i="1" dirty="0" smtClean="0">
              <a:solidFill>
                <a:srgbClr val="FF0000"/>
              </a:solidFill>
            </a:endParaRPr>
          </a:p>
          <a:p>
            <a:r>
              <a:rPr lang="sr-Cyrl-CS" sz="1700" dirty="0" smtClean="0"/>
              <a:t>Доступност </a:t>
            </a:r>
            <a:r>
              <a:rPr lang="sr-Cyrl-CS" sz="1700" dirty="0"/>
              <a:t>примарне здравствене заштите у складу са националним стандардима и обезбеђивање и спровођење активности у областима деловања јавног здравља је унапређено и интензивирана комуникација са саветницима за заштиту права пацијената</a:t>
            </a:r>
            <a:r>
              <a:rPr lang="sr-Cyrl-CS" sz="1700" i="1" dirty="0"/>
              <a:t>.</a:t>
            </a:r>
            <a:endParaRPr lang="sr-Latn-RS" sz="1700" dirty="0"/>
          </a:p>
        </p:txBody>
      </p:sp>
      <p:sp>
        <p:nvSpPr>
          <p:cNvPr id="6" name="Rectangle 5"/>
          <p:cNvSpPr/>
          <p:nvPr/>
        </p:nvSpPr>
        <p:spPr>
          <a:xfrm>
            <a:off x="572582" y="5715000"/>
            <a:ext cx="8149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/>
          </a:p>
          <a:p>
            <a:r>
              <a:rPr lang="sr-Cyrl-CS" dirty="0"/>
              <a:t>Пружање превентивних услуга подигнуто је на виши ниво кроз финансирање промотивних активности за контролу од ризика </a:t>
            </a:r>
            <a:r>
              <a:rPr lang="sr-Cyrl-CS" dirty="0" smtClean="0"/>
              <a:t>разних обољења. </a:t>
            </a:r>
            <a:endParaRPr lang="sr-Latn-R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754626"/>
            <a:ext cx="788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</a:rPr>
              <a:t>Сврха Програма је доступност примарне здравствене заштите у складу са националним стандардима, односно обезбеђивање и спровођење активности у областима деловања јавног здравља.</a:t>
            </a:r>
            <a:endParaRPr lang="sr-Cyrl-RS" sz="1200" dirty="0">
              <a:solidFill>
                <a:prstClr val="black"/>
              </a:solidFill>
            </a:endParaRPr>
          </a:p>
        </p:txBody>
      </p:sp>
      <p:pic>
        <p:nvPicPr>
          <p:cNvPr id="8" name="Picture 7" descr="http://www.dznk.org.rs/img/slide-img-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35437"/>
            <a:ext cx="6324600" cy="3684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631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9492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Развој културе и информисања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1" y="1388204"/>
            <a:ext cx="8077199" cy="3564796"/>
          </a:xfrm>
        </p:spPr>
        <p:txBody>
          <a:bodyPr>
            <a:normAutofit/>
          </a:bodyPr>
          <a:lstStyle/>
          <a:p>
            <a:r>
              <a:rPr lang="sr-Cyrl-RS" dirty="0"/>
              <a:t>Укупно утрошено </a:t>
            </a:r>
            <a:r>
              <a:rPr lang="sr-Cyrl-RS" dirty="0" smtClean="0">
                <a:solidFill>
                  <a:srgbClr val="FF0000"/>
                </a:solidFill>
              </a:rPr>
              <a:t>37.914.097</a:t>
            </a:r>
            <a:r>
              <a:rPr lang="sr-Cyrl-RS" dirty="0" smtClean="0"/>
              <a:t> </a:t>
            </a:r>
            <a:r>
              <a:rPr lang="sr-Cyrl-RS" dirty="0" smtClean="0"/>
              <a:t>динара -</a:t>
            </a:r>
            <a:r>
              <a:rPr lang="sr-Cyrl-RS" dirty="0"/>
              <a:t> </a:t>
            </a:r>
            <a:r>
              <a:rPr lang="sr-Cyrl-RS" dirty="0" smtClean="0"/>
              <a:t>95% </a:t>
            </a:r>
            <a:r>
              <a:rPr lang="sr-Cyrl-RS" dirty="0" smtClean="0"/>
              <a:t>плана</a:t>
            </a:r>
          </a:p>
          <a:p>
            <a:r>
              <a:rPr lang="ru-RU" sz="1500" dirty="0"/>
              <a:t>Највећи део утрошених средстава односи се на финансирање </a:t>
            </a:r>
            <a:r>
              <a:rPr lang="ru-RU" sz="1500" dirty="0" smtClean="0"/>
              <a:t>рада Народне </a:t>
            </a:r>
            <a:r>
              <a:rPr lang="ru-RU" sz="1500" dirty="0"/>
              <a:t>библиотеке, јачање културолошке продукције и уметничког стваралаштва</a:t>
            </a:r>
            <a:endParaRPr lang="sr-Cyrl-RS" sz="1500" dirty="0"/>
          </a:p>
          <a:p>
            <a:r>
              <a:rPr lang="ru-RU" sz="1500" dirty="0"/>
              <a:t>Поред основне делатности, бибилотека се бави организовањем разних културних манифестација које се одвијају у сали библиотеке: изложбе слика, концерти, књижевне вечери и трибине, камерне и позоришне представе и сл.</a:t>
            </a:r>
          </a:p>
          <a:p>
            <a:r>
              <a:rPr lang="ru-RU" sz="1500" dirty="0" smtClean="0"/>
              <a:t>Народна </a:t>
            </a:r>
            <a:r>
              <a:rPr lang="ru-RU" sz="1500" dirty="0"/>
              <a:t>библиотека „Бранислав Нушић“ је организатор фестивала камерне музике „Тисин цвет“, чији се концерти одржавају сваке године од 10-20. септембра викендом.</a:t>
            </a:r>
          </a:p>
          <a:p>
            <a:r>
              <a:rPr lang="ru-RU" sz="1500" dirty="0" smtClean="0"/>
              <a:t>Због </a:t>
            </a:r>
            <a:r>
              <a:rPr lang="ru-RU" sz="1500" dirty="0"/>
              <a:t>свог простора, као и манифестација који се одвијају у згради библиотеке и позоришта, Народна библиотека „Бранислав Нушић“ представља стециште културе у општини Нови Кнежевац.</a:t>
            </a:r>
          </a:p>
          <a:p>
            <a:pPr marL="0" indent="0">
              <a:buNone/>
            </a:pPr>
            <a:endParaRPr lang="sr-Latn-RS" i="1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CA7EC4C7-6CE0-4459-8906-0CC76A3AF0CE}"/>
              </a:ext>
            </a:extLst>
          </p:cNvPr>
          <p:cNvSpPr txBox="1">
            <a:spLocks/>
          </p:cNvSpPr>
          <p:nvPr/>
        </p:nvSpPr>
        <p:spPr>
          <a:xfrm>
            <a:off x="526144" y="913281"/>
            <a:ext cx="8091711" cy="474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очување, унапређење и представљање културног-историјског наслеђа, културне разноврсности, продукције и стваралаштва у локалној заједници и остваривање права грађана на информисање и унапређење јавног информисања</a:t>
            </a:r>
          </a:p>
        </p:txBody>
      </p:sp>
      <p:pic>
        <p:nvPicPr>
          <p:cNvPr id="9" name="Picture 8" descr="bib-n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88204"/>
            <a:ext cx="65024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pPr algn="ctr"/>
            <a:r>
              <a:rPr lang="sr-Cyrl-RS" dirty="0"/>
              <a:t>Уводна реч</a:t>
            </a:r>
            <a:endParaRPr lang="sr-Latn-R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8595360" cy="49408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sz="1900" b="1" dirty="0" smtClean="0"/>
              <a:t>Драги суграђани и суграђанке</a:t>
            </a:r>
            <a:r>
              <a:rPr lang="sr-Cyrl-RS" sz="1900" dirty="0" smtClean="0"/>
              <a:t>, </a:t>
            </a:r>
          </a:p>
          <a:p>
            <a:pPr marL="0" indent="0">
              <a:buNone/>
            </a:pPr>
            <a:endParaRPr lang="sr-Cyrl-RS" sz="19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sz="1900" dirty="0" smtClean="0"/>
              <a:t>Презентација </a:t>
            </a:r>
            <a:r>
              <a:rPr lang="sr-Cyrl-RS" sz="1900" dirty="0"/>
              <a:t>која је пред вама има за циљ да вам на што једноставнији и приступачнији начин прикаже</a:t>
            </a:r>
            <a:r>
              <a:rPr lang="en-US" sz="1900" dirty="0"/>
              <a:t> </a:t>
            </a:r>
            <a:r>
              <a:rPr lang="sr-Cyrl-RS" sz="1900" dirty="0"/>
              <a:t>на који начин је претходне године утрошен новац из буџета наше </a:t>
            </a:r>
            <a:r>
              <a:rPr lang="sr-Cyrl-RS" sz="1900" dirty="0" smtClean="0"/>
              <a:t>општине. </a:t>
            </a:r>
            <a:endParaRPr lang="sr-Cyrl-RS" sz="1900" dirty="0"/>
          </a:p>
          <a:p>
            <a:pPr marL="0" indent="0" algn="just">
              <a:buNone/>
            </a:pPr>
            <a:r>
              <a:rPr lang="sr-Cyrl-RS" sz="1900" dirty="0"/>
              <a:t>Намера нам је да Вам на сажет и јасан начин прикажемо колико је остварено прихода и примања као и колико је утрошено расхода и издатака у претходној години како по буџетским корисницима тако и по програмима. </a:t>
            </a:r>
          </a:p>
          <a:p>
            <a:pPr marL="0" indent="0" algn="just">
              <a:buNone/>
            </a:pPr>
            <a:r>
              <a:rPr lang="sr-Cyrl-RS" sz="1900" dirty="0"/>
              <a:t>Циљ нам је да у будућности даље унапредимо сарадњу локалне самоуправе и грађана како у креирању буџета тако и у другим сегментима живота у локалној заједници. Један од начина је и транспарентност трошења буџетских средстава чији приказ је пред Вама. </a:t>
            </a:r>
          </a:p>
          <a:p>
            <a:pPr marL="0" indent="0" algn="just">
              <a:buNone/>
            </a:pPr>
            <a:r>
              <a:rPr lang="sr-Cyrl-RS" sz="1900" dirty="0" smtClean="0"/>
              <a:t>С поштовањем,</a:t>
            </a:r>
          </a:p>
          <a:p>
            <a:pPr marL="0" indent="0" algn="just">
              <a:buNone/>
            </a:pPr>
            <a:endParaRPr lang="sr-Cyrl-RS" dirty="0" smtClean="0"/>
          </a:p>
          <a:p>
            <a:pPr marL="0" indent="0" algn="just">
              <a:buNone/>
            </a:pPr>
            <a:endParaRPr lang="sr-Cyrl-RS" dirty="0"/>
          </a:p>
          <a:p>
            <a:pPr marL="0" indent="0"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sr-Cyrl-RS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sr-Latn-RS" b="1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/>
              <a:t>Радован </a:t>
            </a:r>
            <a:r>
              <a:rPr lang="sr-Cyrl-RS" b="1" dirty="0"/>
              <a:t>Уверић</a:t>
            </a:r>
            <a:endParaRPr lang="sr-Latn-RS" b="1" dirty="0"/>
          </a:p>
          <a:p>
            <a:pPr marL="0" indent="0">
              <a:buNone/>
            </a:pPr>
            <a:r>
              <a:rPr lang="sr-Latn-RS" i="1" dirty="0" smtClean="0"/>
              <a:t>                                   </a:t>
            </a:r>
            <a:r>
              <a:rPr lang="sr-Cyrl-RS" i="1" dirty="0" smtClean="0"/>
              <a:t>                                   </a:t>
            </a:r>
            <a:r>
              <a:rPr lang="sr-Cyrl-RS" dirty="0" smtClean="0"/>
              <a:t>Председник </a:t>
            </a:r>
            <a:r>
              <a:rPr lang="sr-Cyrl-RS" dirty="0"/>
              <a:t>Општине</a:t>
            </a:r>
            <a:endParaRPr lang="sr-Latn-RS" dirty="0"/>
          </a:p>
          <a:p>
            <a:pPr marL="0" indent="0">
              <a:buNone/>
            </a:pPr>
            <a:r>
              <a:rPr lang="sr-Cyrl-RS" dirty="0"/>
              <a:t>      </a:t>
            </a:r>
            <a:r>
              <a:rPr lang="sr-Latn-RS" dirty="0" smtClean="0"/>
              <a:t>                               </a:t>
            </a:r>
            <a:r>
              <a:rPr lang="sr-Cyrl-RS" dirty="0" smtClean="0"/>
              <a:t>                                    </a:t>
            </a:r>
            <a:r>
              <a:rPr lang="sr-Latn-RS" dirty="0" smtClean="0"/>
              <a:t>    </a:t>
            </a:r>
            <a:r>
              <a:rPr lang="sr-Cyrl-RS" dirty="0" smtClean="0"/>
              <a:t>Нови </a:t>
            </a:r>
            <a:r>
              <a:rPr lang="sr-Cyrl-RS" dirty="0"/>
              <a:t>Кнежевац</a:t>
            </a:r>
            <a:endParaRPr lang="sr-Latn-RS" dirty="0"/>
          </a:p>
          <a:p>
            <a:pPr marL="0" indent="0" algn="r">
              <a:buNone/>
            </a:pPr>
            <a:r>
              <a:rPr lang="sr-Cyrl-RS" dirty="0" smtClean="0">
                <a:solidFill>
                  <a:srgbClr val="FF0000"/>
                </a:solidFill>
              </a:rPr>
              <a:t> </a:t>
            </a:r>
          </a:p>
          <a:p>
            <a:endParaRPr lang="sr-Cyrl-RS" dirty="0"/>
          </a:p>
          <a:p>
            <a:endParaRPr lang="sr-Cyrl-RS" dirty="0"/>
          </a:p>
          <a:p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1524000" cy="228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61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24853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Развој спорта и омладине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6225" y="1307486"/>
            <a:ext cx="8412480" cy="4492752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>
                <a:solidFill>
                  <a:srgbClr val="FF0000"/>
                </a:solidFill>
              </a:rPr>
              <a:t>184.803.673</a:t>
            </a:r>
            <a:r>
              <a:rPr lang="sr-Cyrl-RS" dirty="0" smtClean="0"/>
              <a:t> </a:t>
            </a:r>
            <a:r>
              <a:rPr lang="sr-Cyrl-RS" dirty="0" smtClean="0"/>
              <a:t>динара- </a:t>
            </a:r>
            <a:r>
              <a:rPr lang="sr-Cyrl-RS" dirty="0" smtClean="0"/>
              <a:t>63</a:t>
            </a:r>
            <a:r>
              <a:rPr lang="sr-Cyrl-RS" dirty="0" smtClean="0"/>
              <a:t>% плана</a:t>
            </a: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492554" y="4572000"/>
            <a:ext cx="7979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Највећи део </a:t>
            </a:r>
            <a:r>
              <a:rPr lang="ru-RU" sz="1600" dirty="0"/>
              <a:t>средства </a:t>
            </a:r>
            <a:r>
              <a:rPr lang="ru-RU" sz="1600" dirty="0" smtClean="0"/>
              <a:t>утрошен </a:t>
            </a:r>
            <a:r>
              <a:rPr lang="sr-Cyrl-CS" sz="1600" dirty="0" smtClean="0"/>
              <a:t>је за  </a:t>
            </a:r>
            <a:r>
              <a:rPr lang="sr-Cyrl-CS" sz="1600" dirty="0"/>
              <a:t>финансирање изградње спортске хале у Новом Кнежевцу</a:t>
            </a:r>
            <a:r>
              <a:rPr lang="sr-Cyrl-RS" sz="1600" dirty="0"/>
              <a:t> чија изградња ће трајати три године.</a:t>
            </a:r>
            <a:endParaRPr lang="sr-Cyrl-CS" sz="1600" dirty="0"/>
          </a:p>
          <a:p>
            <a:r>
              <a:rPr lang="ru-RU" sz="1600" dirty="0" smtClean="0"/>
              <a:t>Значајан део средства утрошен је на име подршке локалним спортским организацијама </a:t>
            </a:r>
            <a:r>
              <a:rPr lang="sr-Cyrl-CS" sz="1600" dirty="0" smtClean="0"/>
              <a:t>преко којих се остварује јавни интерес у области спорта у нашој општини</a:t>
            </a:r>
            <a:r>
              <a:rPr lang="ru-RU" sz="1600" dirty="0" smtClean="0"/>
              <a:t>.</a:t>
            </a:r>
            <a:endParaRPr lang="sr-Latn-RS" sz="1600" dirty="0" smtClean="0"/>
          </a:p>
          <a:p>
            <a:r>
              <a:rPr lang="sr-Cyrl-CS" sz="1600" dirty="0" smtClean="0"/>
              <a:t>У току  </a:t>
            </a:r>
            <a:r>
              <a:rPr lang="sr-Cyrl-CS" sz="1600" dirty="0" smtClean="0"/>
              <a:t>2023. </a:t>
            </a:r>
            <a:r>
              <a:rPr lang="sr-Cyrl-CS" sz="1600" dirty="0" smtClean="0"/>
              <a:t>године  објављена су два јавна конкурса за доделу буџетских средстава у области спорта.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B9A61DC6-DE86-466A-8D45-81D57C2F05CD}"/>
              </a:ext>
            </a:extLst>
          </p:cNvPr>
          <p:cNvSpPr txBox="1">
            <a:spLocks/>
          </p:cNvSpPr>
          <p:nvPr/>
        </p:nvSpPr>
        <p:spPr>
          <a:xfrm>
            <a:off x="368833" y="929981"/>
            <a:ext cx="8227264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обезбеђивање приступа спорту и подршка пројектима везаним за развој спорта, као и обезбеђивање услова за развој и спровођење омладинске политике.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https://www.noviknezevac.rs/wp/wp-content/gallery/kajakasi-obilica-porgari/%D1%81%D0%BB%D0%B8%D0%BA%D0%B0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6503"/>
            <a:ext cx="6400800" cy="2606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1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799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Опште услуге локалне самоуправе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5041" y="1920240"/>
            <a:ext cx="8595360" cy="4730755"/>
          </a:xfrm>
        </p:spPr>
        <p:txBody>
          <a:bodyPr>
            <a:normAutofit/>
          </a:bodyPr>
          <a:lstStyle/>
          <a:p>
            <a:r>
              <a:rPr lang="sr-Cyrl-RS" dirty="0"/>
              <a:t>Укупно утрошено </a:t>
            </a:r>
            <a:r>
              <a:rPr lang="sr-Cyrl-RS" dirty="0" smtClean="0">
                <a:solidFill>
                  <a:srgbClr val="FF0000"/>
                </a:solidFill>
              </a:rPr>
              <a:t>122.307.395</a:t>
            </a:r>
            <a:r>
              <a:rPr lang="sr-Cyrl-RS" dirty="0" smtClean="0"/>
              <a:t> </a:t>
            </a:r>
            <a:r>
              <a:rPr lang="sr-Cyrl-RS" dirty="0" smtClean="0"/>
              <a:t>динара -</a:t>
            </a:r>
            <a:r>
              <a:rPr lang="sr-Cyrl-RS" dirty="0"/>
              <a:t> </a:t>
            </a:r>
            <a:r>
              <a:rPr lang="sr-Cyrl-RS" dirty="0" smtClean="0"/>
              <a:t>86% </a:t>
            </a:r>
            <a:r>
              <a:rPr lang="sr-Cyrl-RS" dirty="0"/>
              <a:t>плана</a:t>
            </a:r>
          </a:p>
          <a:p>
            <a:r>
              <a:rPr lang="sr-Cyrl-CS" sz="1600" dirty="0"/>
              <a:t>Циљ, обезбеђено континуирано функционисање органа ЈЛС </a:t>
            </a:r>
            <a:r>
              <a:rPr lang="sr-Cyrl-CS" sz="1600" dirty="0" smtClean="0"/>
              <a:t>. </a:t>
            </a:r>
            <a:r>
              <a:rPr lang="sr-Cyrl-CS" sz="1600" dirty="0"/>
              <a:t>Трошкови  који су предвиђени овим програмом, планирани су у параметрима индентичним у односу на </a:t>
            </a:r>
            <a:r>
              <a:rPr lang="sr-Cyrl-CS" sz="1600" dirty="0" smtClean="0"/>
              <a:t>2022. </a:t>
            </a:r>
            <a:r>
              <a:rPr lang="sr-Cyrl-CS" sz="1600" dirty="0"/>
              <a:t>годину што је у складу са  рестриктивном политиком запошљавања у државним органима, и у том смислу су формирани и сви остали трошкови на начин на који и како је могуће утицати а да при томе функционисање локалне самоуправе задржи постојећи квантитет и квалитет.</a:t>
            </a:r>
            <a:endParaRPr lang="sr-Latn-RS" sz="1600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9C993D5-0CA5-44FE-9306-FA6034E66A4C}"/>
              </a:ext>
            </a:extLst>
          </p:cNvPr>
          <p:cNvSpPr txBox="1">
            <a:spLocks/>
          </p:cNvSpPr>
          <p:nvPr/>
        </p:nvSpPr>
        <p:spPr>
          <a:xfrm>
            <a:off x="456495" y="1221554"/>
            <a:ext cx="8151017" cy="572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обезбеђивање услуга јавне управе и остваривање и заштита права грађана и јавног интереса, одрживо управљање финансијама и администрирање изворних прихода локалне самоуправе, сервисирање обавеза које проистичу из задуживања за финансирање буџета и управљање јавним дугом, као и пружање ефикасне интервенције, ублажавање последица и обезбеђење снабдевености и стабилности на тржишту у случају ванредних ситуација.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https://www.noviknezevac.rs/wp/wp-content/uploads/2017/01/Novi-Knezevac-opstina-1024x7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5715000" cy="316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2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 err="1"/>
              <a:t>ПРОГРАМ:Политички</a:t>
            </a:r>
            <a:r>
              <a:rPr lang="sr-Cyrl-RS" sz="3200" dirty="0"/>
              <a:t> систем локалне самоуправе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53896"/>
            <a:ext cx="8595360" cy="493776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>
                <a:solidFill>
                  <a:srgbClr val="FF0000"/>
                </a:solidFill>
              </a:rPr>
              <a:t>18.409.254</a:t>
            </a:r>
            <a:r>
              <a:rPr lang="sr-Cyrl-RS" dirty="0" smtClean="0"/>
              <a:t> </a:t>
            </a:r>
            <a:r>
              <a:rPr lang="sr-Cyrl-RS" dirty="0" smtClean="0"/>
              <a:t>динара - </a:t>
            </a:r>
            <a:r>
              <a:rPr lang="sr-Cyrl-RS" dirty="0" smtClean="0"/>
              <a:t>77</a:t>
            </a:r>
            <a:r>
              <a:rPr lang="sr-Cyrl-RS" dirty="0" smtClean="0"/>
              <a:t>% </a:t>
            </a:r>
            <a:r>
              <a:rPr lang="sr-Cyrl-RS" dirty="0"/>
              <a:t>плана</a:t>
            </a:r>
          </a:p>
          <a:p>
            <a:r>
              <a:rPr lang="sr-Cyrl-CS" dirty="0"/>
              <a:t>Са </a:t>
            </a:r>
            <a:r>
              <a:rPr lang="sr-Cyrl-RS" dirty="0" smtClean="0"/>
              <a:t>11</a:t>
            </a:r>
            <a:r>
              <a:rPr lang="sr-Cyrl-CS" dirty="0" smtClean="0"/>
              <a:t> </a:t>
            </a:r>
            <a:r>
              <a:rPr lang="sr-Cyrl-CS" dirty="0"/>
              <a:t>одржаних седница Скупштине </a:t>
            </a:r>
            <a:r>
              <a:rPr lang="sr-Cyrl-CS" dirty="0" smtClean="0"/>
              <a:t>општине </a:t>
            </a:r>
            <a:r>
              <a:rPr lang="sr-Cyrl-RS" dirty="0" smtClean="0"/>
              <a:t>Нови Кнежевац</a:t>
            </a:r>
            <a:r>
              <a:rPr lang="sr-Cyrl-CS" dirty="0" smtClean="0"/>
              <a:t>, </a:t>
            </a:r>
            <a:r>
              <a:rPr lang="sr-Cyrl-CS" dirty="0"/>
              <a:t>Скупштина је у потпуности обављала делатности из своје надлежности у складу са Законом о локалној самоуправи и Статутом </a:t>
            </a:r>
            <a:r>
              <a:rPr lang="sr-Cyrl-CS" dirty="0" smtClean="0"/>
              <a:t>општине </a:t>
            </a:r>
            <a:r>
              <a:rPr lang="sr-Cyrl-RS" dirty="0"/>
              <a:t>Нови Кнежевац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514913C1-9632-487A-8FFE-151FABA343E6}"/>
              </a:ext>
            </a:extLst>
          </p:cNvPr>
          <p:cNvSpPr txBox="1">
            <a:spLocks/>
          </p:cNvSpPr>
          <p:nvPr/>
        </p:nvSpPr>
        <p:spPr>
          <a:xfrm>
            <a:off x="262030" y="1137286"/>
            <a:ext cx="8595360" cy="322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бављање основних функција изборних органа локалне самоуправе</a:t>
            </a: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09728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https://www.noviknezevac.rs/wp/wp-content/uploads/2020/02/SEDNICA-SONK-28-02-2020_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477000" cy="3358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8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314240"/>
            <a:ext cx="8591550" cy="752855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Енергетска ефикасност и обновљиви извори енергије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6224" y="1828800"/>
            <a:ext cx="8593455" cy="4407408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4.879.185 </a:t>
            </a:r>
            <a:r>
              <a:rPr lang="sr-Cyrl-RS" dirty="0" smtClean="0"/>
              <a:t>динара - </a:t>
            </a:r>
            <a:r>
              <a:rPr lang="sr-Cyrl-RS" dirty="0" smtClean="0"/>
              <a:t>56% </a:t>
            </a:r>
            <a:r>
              <a:rPr lang="sr-Cyrl-RS" dirty="0" smtClean="0"/>
              <a:t>плана.</a:t>
            </a:r>
            <a:endParaRPr lang="sr-Cyrl-RS" dirty="0"/>
          </a:p>
          <a:p>
            <a:pPr marL="0" indent="0">
              <a:buNone/>
            </a:pPr>
            <a:r>
              <a:rPr lang="sr-Cyrl-RS" sz="1800" dirty="0" smtClean="0"/>
              <a:t>У </a:t>
            </a:r>
            <a:r>
              <a:rPr lang="sr-Cyrl-RS" sz="1800" dirty="0" smtClean="0"/>
              <a:t>2023. </a:t>
            </a:r>
            <a:r>
              <a:rPr lang="sr-Cyrl-RS" sz="1800" dirty="0" smtClean="0"/>
              <a:t>години, овај програм реализован је успешно.</a:t>
            </a:r>
            <a:endParaRPr lang="sr-Cyrl-RS" sz="1800" dirty="0"/>
          </a:p>
          <a:p>
            <a:pPr marL="109728" indent="0">
              <a:buNone/>
            </a:pPr>
            <a:endParaRPr lang="sr-Cyrl-RS" dirty="0" smtClean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876800" cy="25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9CA18299-6367-4410-BC33-A8CFD1ACE7EB}"/>
              </a:ext>
            </a:extLst>
          </p:cNvPr>
          <p:cNvSpPr txBox="1">
            <a:spLocks/>
          </p:cNvSpPr>
          <p:nvPr/>
        </p:nvSpPr>
        <p:spPr>
          <a:xfrm>
            <a:off x="272415" y="1143000"/>
            <a:ext cx="859536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Сврха Програма је одрживи енергетски развој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/>
              </a:rPr>
              <a:t>општине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кроз постицање унапређења енергетске ефикасности, побољшање енергетске инфраструктуре и ширу употребу обновљивих извора енергије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6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sr-Cyrl-RS" sz="2500" dirty="0"/>
              <a:t>Захваљујемо Вам се што сте издвојили време и пажљиво прегледали презентацију</a:t>
            </a:r>
            <a:endParaRPr lang="sr-Latn-RS" sz="25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sr-Cyrl-RS" dirty="0"/>
          </a:p>
          <a:p>
            <a:pPr marL="0" indent="0">
              <a:buNone/>
            </a:pPr>
            <a:endParaRPr lang="en-US" dirty="0"/>
          </a:p>
          <a:p>
            <a:endParaRPr lang="sr-Cyrl-RS" dirty="0"/>
          </a:p>
          <a:p>
            <a:pPr marL="0" indent="0">
              <a:buNone/>
            </a:pPr>
            <a:r>
              <a:rPr lang="sr-Cyrl-RS" dirty="0"/>
              <a:t>Уколико сте заинтересовани да погледате Одлуку о завршном рачуну општине Нови Кнежевац за </a:t>
            </a:r>
            <a:r>
              <a:rPr lang="sr-Cyrl-RS" dirty="0" smtClean="0"/>
              <a:t>2023.годину</a:t>
            </a:r>
            <a:r>
              <a:rPr lang="sr-Cyrl-RS" dirty="0"/>
              <a:t>, са свим пратећим документима у целини, исту можете преузети на следећем линку интернет странице општинске </a:t>
            </a:r>
            <a:r>
              <a:rPr lang="sr-Cyrl-RS" dirty="0" smtClean="0"/>
              <a:t>управе: </a:t>
            </a:r>
            <a:r>
              <a:rPr lang="sr-Latn-RS" b="1" dirty="0">
                <a:solidFill>
                  <a:schemeClr val="hlink"/>
                </a:solidFill>
                <a:cs typeface="Arial" pitchFamily="34" charset="0"/>
              </a:rPr>
              <a:t>http://www.noviknezevac.rs/ </a:t>
            </a:r>
            <a:r>
              <a:rPr lang="sr-Cyrl-RS" b="1" dirty="0">
                <a:solidFill>
                  <a:schemeClr val="hlink"/>
                </a:solidFill>
                <a:cs typeface="Arial" pitchFamily="34" charset="0"/>
              </a:rPr>
              <a:t>  </a:t>
            </a:r>
            <a:endParaRPr lang="en-US" b="1" dirty="0">
              <a:solidFill>
                <a:schemeClr val="hlin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sr-Cyrl-RS" dirty="0">
              <a:solidFill>
                <a:srgbClr val="FF0000"/>
              </a:solidFill>
            </a:endParaRPr>
          </a:p>
          <a:p>
            <a:r>
              <a:rPr lang="sr-Cyrl-RS" dirty="0"/>
              <a:t>Уколико имате питања у вези са  Водичем/презентацијом или Одлуком о завршном рачуну, можете нам писати на адресу: </a:t>
            </a:r>
            <a:r>
              <a:rPr lang="sr-Latn-RS" dirty="0" smtClean="0">
                <a:hlinkClick r:id="rId2"/>
              </a:rPr>
              <a:t>knjigovodstvo@noviknezevac.rs</a:t>
            </a:r>
            <a:r>
              <a:rPr lang="sr-Latn-RS" dirty="0" smtClean="0"/>
              <a:t>   </a:t>
            </a:r>
            <a:r>
              <a:rPr lang="sr-Cyrl-RS" dirty="0" smtClean="0"/>
              <a:t> </a:t>
            </a:r>
            <a:r>
              <a:rPr lang="sr-Cyrl-RS" dirty="0"/>
              <a:t>и оставити контакт податке за достављање одговора.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5011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Буџет </a:t>
            </a:r>
            <a:r>
              <a:rPr lang="sr-Cyrl-RS" sz="3000" b="1" dirty="0" smtClean="0"/>
              <a:t>општине </a:t>
            </a:r>
            <a:r>
              <a:rPr lang="sr-Cyrl-RS" sz="3000" b="1" dirty="0"/>
              <a:t>– од плана до реализације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298680"/>
            <a:ext cx="8492686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 smtClean="0"/>
              <a:t>општине </a:t>
            </a:r>
            <a:r>
              <a:rPr lang="sr-Cyrl-RS" sz="1700" dirty="0"/>
              <a:t>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</a:t>
            </a:r>
            <a:r>
              <a:rPr lang="sr-Cyrl-RS" sz="1700" dirty="0" smtClean="0"/>
              <a:t>општинског </a:t>
            </a:r>
            <a:r>
              <a:rPr lang="sr-Cyrl-RS" sz="1700" dirty="0"/>
              <a:t>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 smtClean="0"/>
              <a:t>Председник </a:t>
            </a:r>
            <a:r>
              <a:rPr lang="sr-Cyrl-RS" sz="1700" dirty="0"/>
              <a:t>општине и локална управа спроводе </a:t>
            </a:r>
            <a:r>
              <a:rPr lang="sr-Cyrl-RS" sz="1700" dirty="0" smtClean="0"/>
              <a:t>општинску </a:t>
            </a:r>
            <a:r>
              <a:rPr lang="sr-Cyrl-RS" sz="1700" dirty="0"/>
              <a:t>политику, а главна полуга те политике и развоја је управо буџет </a:t>
            </a:r>
            <a:r>
              <a:rPr lang="sr-Cyrl-RS" sz="1700" dirty="0" smtClean="0"/>
              <a:t>општине</a:t>
            </a:r>
            <a:r>
              <a:rPr lang="sr-Cyrl-RS" sz="1700" dirty="0"/>
              <a:t>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</a:t>
            </a:r>
            <a:r>
              <a:rPr lang="sr-Cyrl-RS" sz="1700" dirty="0" smtClean="0"/>
              <a:t>општину Нови Кнежевац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 </a:t>
            </a:r>
          </a:p>
          <a:p>
            <a:pPr algn="just"/>
            <a:endParaRPr lang="sr-Cyrl-RS" sz="1700" dirty="0"/>
          </a:p>
          <a:p>
            <a:pPr algn="just"/>
            <a:r>
              <a:rPr lang="sr-Cyrl-RS" sz="1700" dirty="0"/>
              <a:t>Током извршења буџета може доћи до одступања од планираног услед непредвиђених околности или реализације прихода у мањем обиму од иницијално планираних што последично утиче на финансирање планираних активности и пројеката. </a:t>
            </a:r>
          </a:p>
          <a:p>
            <a:pPr algn="just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8827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27854"/>
              </p:ext>
            </p:extLst>
          </p:nvPr>
        </p:nvGraphicFramePr>
        <p:xfrm>
          <a:off x="139889" y="533400"/>
          <a:ext cx="8991600" cy="516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sr-Cyrl-RS" sz="2000" dirty="0"/>
                        <a:t>Директни буџетски корисници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marL="0" indent="6350" defTabSz="209550">
                        <a:buFontTx/>
                        <a:buNone/>
                      </a:pPr>
                      <a:r>
                        <a:rPr lang="ru-RU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- Скупштина општине</a:t>
                      </a:r>
                    </a:p>
                    <a:p>
                      <a:pPr marL="0" indent="6350" defTabSz="209550">
                        <a:buFontTx/>
                        <a:buNone/>
                      </a:pPr>
                      <a:r>
                        <a:rPr lang="ru-RU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- Председник општине</a:t>
                      </a:r>
                    </a:p>
                    <a:p>
                      <a:pPr marL="0" indent="6350" defTabSz="209550">
                        <a:buFontTx/>
                        <a:buNone/>
                      </a:pPr>
                      <a:r>
                        <a:rPr lang="ru-RU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- Општинско веће</a:t>
                      </a:r>
                    </a:p>
                    <a:p>
                      <a:pPr marL="0" indent="6350" defTabSz="209550">
                        <a:buFontTx/>
                        <a:buNone/>
                      </a:pPr>
                      <a:r>
                        <a:rPr lang="ru-RU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- Општинска управа</a:t>
                      </a:r>
                    </a:p>
                    <a:p>
                      <a:pPr marL="0" indent="6350" defTabSz="209550">
                        <a:buFontTx/>
                        <a:buNone/>
                      </a:pPr>
                      <a:r>
                        <a:rPr lang="ru-RU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- Правобранилаштво општине</a:t>
                      </a:r>
                      <a:endParaRPr lang="ru-RU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sr-Cyrl-R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Индиректни буџетски корисници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     - Народна библиотека 	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     - Предшколска установа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     - Месне заједнице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ru-RU" altLang="en-US" sz="1400" dirty="0"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ru-RU" alt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Остали корисници буџетских средстава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87372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   - Образовне институције (школе)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   - Здравствене институције (Дом здравља)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    - Социјалне институције (Центар за социјални рад)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    - Непрофитне организације (удружења грађана, невладине организације, итд.)</a:t>
                      </a:r>
                      <a:endParaRPr lang="ru-RU" altLang="en-US" sz="1400" dirty="0"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65" y="0"/>
            <a:ext cx="7914849" cy="625474"/>
          </a:xfrm>
        </p:spPr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70384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7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Структура остварених текућих прихода и примања</a:t>
            </a:r>
            <a:br>
              <a:rPr lang="sr-Cyrl-RS" dirty="0"/>
            </a:br>
            <a:r>
              <a:rPr lang="sr-Cyrl-RS" dirty="0"/>
              <a:t>буџета </a:t>
            </a:r>
            <a:r>
              <a:rPr lang="sr-Cyrl-RS" dirty="0" smtClean="0"/>
              <a:t>општине </a:t>
            </a:r>
            <a:r>
              <a:rPr lang="sr-Cyrl-RS" dirty="0"/>
              <a:t>- номинални износи</a:t>
            </a:r>
            <a:endParaRPr lang="sr-Latn-C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3813804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Структура остварених текућих прихода и примања буџета </a:t>
            </a:r>
            <a:r>
              <a:rPr lang="sr-Cyrl-RS" dirty="0" smtClean="0"/>
              <a:t>општине </a:t>
            </a:r>
            <a:r>
              <a:rPr lang="sr-Cyrl-RS" dirty="0"/>
              <a:t>- процентуални износи</a:t>
            </a:r>
            <a:endParaRPr lang="sr-Latn-C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9802892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1481137" y="1484947"/>
          <a:ext cx="6181725" cy="388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/>
            </a:r>
            <a:br>
              <a:rPr lang="sr-Cyrl-RS" dirty="0"/>
            </a:br>
            <a:r>
              <a:rPr lang="sr-Cyrl-RS" sz="3600" dirty="0"/>
              <a:t>Остварење прихода и примања у односу на план</a:t>
            </a:r>
            <a:endParaRPr lang="sr-Latn-R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094E0EF-4885-478F-82A0-7E0179340E07}"/>
              </a:ext>
            </a:extLst>
          </p:cNvPr>
          <p:cNvSpPr/>
          <p:nvPr/>
        </p:nvSpPr>
        <p:spPr>
          <a:xfrm>
            <a:off x="762000" y="5486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/>
              <a:t>Током </a:t>
            </a:r>
            <a:r>
              <a:rPr lang="sr-Cyrl-RS" dirty="0" smtClean="0"/>
              <a:t>2023. </a:t>
            </a:r>
            <a:r>
              <a:rPr lang="sr-Cyrl-RS" dirty="0"/>
              <a:t>године остварење прихода и примања било је готово потпуно уједначен</a:t>
            </a:r>
            <a:r>
              <a:rPr lang="sr-Latn-RS" dirty="0"/>
              <a:t>o</a:t>
            </a:r>
            <a:r>
              <a:rPr lang="sr-Cyrl-RS" dirty="0"/>
              <a:t> са планом дефинисаним у оквиру </a:t>
            </a:r>
            <a:r>
              <a:rPr lang="sr-Latn-RS" dirty="0"/>
              <a:t>O</a:t>
            </a:r>
            <a:r>
              <a:rPr lang="sr-Cyrl-RS" dirty="0"/>
              <a:t>длуке о буџету за </a:t>
            </a:r>
            <a:r>
              <a:rPr lang="sr-Cyrl-RS" dirty="0" smtClean="0"/>
              <a:t>2023. </a:t>
            </a:r>
            <a:r>
              <a:rPr lang="sr-Cyrl-RS" dirty="0"/>
              <a:t>годину</a:t>
            </a:r>
            <a:r>
              <a:rPr lang="sr-Latn-RS" dirty="0"/>
              <a:t>.</a:t>
            </a:r>
            <a:r>
              <a:rPr lang="sr-Cyrl-RS" dirty="0"/>
              <a:t> </a:t>
            </a:r>
            <a:r>
              <a:rPr lang="sr-Latn-RS" dirty="0"/>
              <a:t>T</a:t>
            </a:r>
            <a:r>
              <a:rPr lang="sr-Cyrl-RS" dirty="0"/>
              <a:t>о указује да су приливи у </a:t>
            </a:r>
            <a:r>
              <a:rPr lang="sr-Cyrl-RS" dirty="0" smtClean="0"/>
              <a:t>буџету </a:t>
            </a:r>
            <a:r>
              <a:rPr lang="sr-Cyrl-RS" dirty="0"/>
              <a:t>стабилни и дозвољавају реално планирање функционисања и даљег развоја </a:t>
            </a:r>
            <a:r>
              <a:rPr lang="sr-Cyrl-RS" dirty="0" smtClean="0"/>
              <a:t>општине.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03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6517533"/>
              </p:ext>
            </p:extLst>
          </p:nvPr>
        </p:nvGraphicFramePr>
        <p:xfrm>
          <a:off x="350837" y="838199"/>
          <a:ext cx="8594725" cy="46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62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2726</Words>
  <Application>Microsoft Office PowerPoint</Application>
  <PresentationFormat>On-screen Show (4:3)</PresentationFormat>
  <Paragraphs>248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Водич кроз Одлуку о завршном рачуну буџета општине Нови Кнежевац за 2023. годину</vt:lpstr>
      <vt:lpstr>Садржај:</vt:lpstr>
      <vt:lpstr>Уводна реч</vt:lpstr>
      <vt:lpstr>Буџет општине – од плана до реализације</vt:lpstr>
      <vt:lpstr>Ко се финансира из буџета?</vt:lpstr>
      <vt:lpstr>Шта су приходи и примања буџета?</vt:lpstr>
      <vt:lpstr>Структура остварених текућих прихода и примања буџета општине - номинални износи</vt:lpstr>
      <vt:lpstr>Структура остварених текућих прихода и примања буџета општине - процентуални износи</vt:lpstr>
      <vt:lpstr> Остварење прихода и примања у односу на план</vt:lpstr>
      <vt:lpstr>PowerPoint Presentation</vt:lpstr>
      <vt:lpstr>Структура извршених расхода и издатака буџета општине - номинални износи</vt:lpstr>
      <vt:lpstr>Структура извршених расхода и издатака буџета општине - процентуални износи</vt:lpstr>
      <vt:lpstr>Извршење расхода и издатака у односу на план</vt:lpstr>
      <vt:lpstr>Преглед извршења по корисницима – номинални износи</vt:lpstr>
      <vt:lpstr>Преглед извршења по корисницима – процентуални износи</vt:lpstr>
      <vt:lpstr>Програмско буџетирање и његова примена у буџету општине Нови Кнежевац</vt:lpstr>
      <vt:lpstr>Преглед извршења по програмима</vt:lpstr>
      <vt:lpstr>ПРОГРАМ: Комуналне делатности </vt:lpstr>
      <vt:lpstr>ПРОГРАМ: Локални економски развој</vt:lpstr>
      <vt:lpstr>ПРОГРАМ: Развој туризма</vt:lpstr>
      <vt:lpstr>ПРОГРАМ: Пољопривреда и рурални развој</vt:lpstr>
      <vt:lpstr>ПРОГРАМ: Заштита животне средине</vt:lpstr>
      <vt:lpstr>ПРОГРАМ: Организација саобраћаја и саобраћајна инфраструктура</vt:lpstr>
      <vt:lpstr>ПРОГРАМ: Предшколско васпитање и образовање</vt:lpstr>
      <vt:lpstr>ПРОГРАМ: Основно образовање и васпитање</vt:lpstr>
      <vt:lpstr>ПРОГРАМ: Средње образовање и васпитање</vt:lpstr>
      <vt:lpstr>ПРОГРАМ: Социјална и дечија заштита</vt:lpstr>
      <vt:lpstr>ПРОГРАМ: Здравствена заштита</vt:lpstr>
      <vt:lpstr>ПРОГРАМ: Развој културе и информисања</vt:lpstr>
      <vt:lpstr>ПРОГРАМ: Развој спорта и омладине</vt:lpstr>
      <vt:lpstr>ПРОГРАМ: Опште услуге локалне самоуправе</vt:lpstr>
      <vt:lpstr>ПРОГРАМ:Политички систем локалне самоуправе</vt:lpstr>
      <vt:lpstr>ПРОГРАМ: Енергетска ефикасност и обновљиви извори енергије</vt:lpstr>
      <vt:lpstr>Захваљујемо Вам се што сте издвојили време и пажљиво прегледали презентацију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КОНСОЛИДОВАНИ ЗАВРШНИ РАЧУН БУЏЕТА ОПШТИНЕ ВЕЛИКО ГРАДИШТЕ ЗА 2014.ГОДИНУ</dc:title>
  <dc:creator>JPantic</dc:creator>
  <cp:lastModifiedBy>UserRac</cp:lastModifiedBy>
  <cp:revision>272</cp:revision>
  <cp:lastPrinted>2018-09-10T13:38:36Z</cp:lastPrinted>
  <dcterms:created xsi:type="dcterms:W3CDTF">2006-08-16T00:00:00Z</dcterms:created>
  <dcterms:modified xsi:type="dcterms:W3CDTF">2024-05-28T12:49:35Z</dcterms:modified>
</cp:coreProperties>
</file>